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9" r:id="rId4"/>
    <p:sldId id="257" r:id="rId5"/>
    <p:sldId id="273" r:id="rId6"/>
    <p:sldId id="274" r:id="rId7"/>
    <p:sldId id="272" r:id="rId8"/>
    <p:sldId id="285" r:id="rId9"/>
    <p:sldId id="289" r:id="rId10"/>
    <p:sldId id="286" r:id="rId11"/>
    <p:sldId id="276" r:id="rId12"/>
    <p:sldId id="290" r:id="rId13"/>
    <p:sldId id="283" r:id="rId14"/>
    <p:sldId id="277" r:id="rId15"/>
    <p:sldId id="262" r:id="rId16"/>
    <p:sldId id="278" r:id="rId17"/>
    <p:sldId id="287" r:id="rId18"/>
    <p:sldId id="288" r:id="rId19"/>
    <p:sldId id="275" r:id="rId20"/>
    <p:sldId id="279" r:id="rId21"/>
    <p:sldId id="284" r:id="rId22"/>
    <p:sldId id="282" r:id="rId23"/>
    <p:sldId id="291" r:id="rId24"/>
    <p:sldId id="280" r:id="rId25"/>
    <p:sldId id="292" r:id="rId26"/>
    <p:sldId id="293" r:id="rId27"/>
    <p:sldId id="263" r:id="rId28"/>
    <p:sldId id="265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fktIWCl1n8rqnZWfTXkULSmPI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Cedeño" initials="CC" lastIdx="1" clrIdx="0">
    <p:extLst>
      <p:ext uri="{19B8F6BF-5375-455C-9EA6-DF929625EA0E}">
        <p15:presenceInfo xmlns:p15="http://schemas.microsoft.com/office/powerpoint/2012/main" userId="S-1-5-21-175169724-1307190230-2540374183-5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1"/>
    <a:srgbClr val="FBFBFB"/>
    <a:srgbClr val="5030C2"/>
    <a:srgbClr val="FFD09D"/>
    <a:srgbClr val="E7CBBE"/>
    <a:srgbClr val="E6731E"/>
    <a:srgbClr val="00B0D9"/>
    <a:srgbClr val="88AC35"/>
    <a:srgbClr val="5E3134"/>
    <a:srgbClr val="DA7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/>
    <p:restoredTop sz="94767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22:17:17.98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22:17:17.988" idx="1">
    <p:pos x="39" y="5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22:17:17.98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947B5-3ADF-4159-A60E-273C251F933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51A5AB4-58F7-4220-BC04-F26AED0464EA}">
      <dgm:prSet phldrT="[Texto]" custT="1"/>
      <dgm:spPr>
        <a:solidFill>
          <a:srgbClr val="FFC000"/>
        </a:solidFill>
        <a:ln>
          <a:noFill/>
        </a:ln>
      </dgm:spPr>
      <dgm:t>
        <a:bodyPr/>
        <a:lstStyle/>
        <a:p>
          <a:pPr rtl="0"/>
          <a:endParaRPr lang="es-EC" sz="1300" dirty="0">
            <a:solidFill>
              <a:schemeClr val="tx1"/>
            </a:solidFill>
          </a:endParaRPr>
        </a:p>
      </dgm:t>
    </dgm:pt>
    <dgm:pt modelId="{6649F6A5-2EBF-4D80-82CA-05C639730D44}" type="parTrans" cxnId="{2C17207A-9950-4BD4-92D0-1B583CF3168D}">
      <dgm:prSet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14493971-01B1-4E65-90DC-A9CA74E60D8D}" type="sibTrans" cxnId="{2C17207A-9950-4BD4-92D0-1B583CF3168D}">
      <dgm:prSet custT="1"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4BE54DCC-D129-4EDB-A9D7-C94580EAAD78}">
      <dgm:prSet phldrT="[Texto]" custT="1"/>
      <dgm:spPr>
        <a:solidFill>
          <a:srgbClr val="5030C2"/>
        </a:solidFill>
        <a:ln>
          <a:solidFill>
            <a:srgbClr val="2D459D"/>
          </a:solidFill>
        </a:ln>
      </dgm:spPr>
      <dgm:t>
        <a:bodyPr/>
        <a:lstStyle/>
        <a:p>
          <a:pPr rtl="0"/>
          <a:endParaRPr lang="es-EC" sz="1300" dirty="0">
            <a:solidFill>
              <a:schemeClr val="tx1"/>
            </a:solidFill>
          </a:endParaRPr>
        </a:p>
      </dgm:t>
    </dgm:pt>
    <dgm:pt modelId="{0C9F7928-F256-427C-9801-A9F0392CC745}" type="parTrans" cxnId="{FC4AC6EE-0FD3-4DA8-B6EE-7AE2419F2E50}">
      <dgm:prSet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E6D38733-F359-479E-AE45-49EF44411C4F}" type="sibTrans" cxnId="{FC4AC6EE-0FD3-4DA8-B6EE-7AE2419F2E50}">
      <dgm:prSet custT="1"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80C937EB-7182-43F4-AC0D-1632B1C56640}">
      <dgm:prSet custT="1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EC" sz="2400" kern="1200" dirty="0">
              <a:solidFill>
                <a:srgbClr val="2E31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Decisión 833: Actualización de la Decisión 516 “Armonización de Legislaciones </a:t>
          </a:r>
          <a:r>
            <a:rPr lang="es-EC" sz="2400" kern="1200" dirty="0" smtClean="0">
              <a:solidFill>
                <a:srgbClr val="2E31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materia </a:t>
          </a:r>
          <a:r>
            <a:rPr lang="es-EC" sz="2400" kern="1200" dirty="0">
              <a:solidFill>
                <a:srgbClr val="2E31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Productos Cosméticos”</a:t>
          </a:r>
        </a:p>
      </dgm:t>
    </dgm:pt>
    <dgm:pt modelId="{324B62DD-A569-464F-B2F4-B7370254D30B}" type="parTrans" cxnId="{64DB4F81-D49C-47BB-B62E-624CB8B8024C}">
      <dgm:prSet/>
      <dgm:spPr/>
      <dgm:t>
        <a:bodyPr/>
        <a:lstStyle/>
        <a:p>
          <a:endParaRPr lang="es-EC"/>
        </a:p>
      </dgm:t>
    </dgm:pt>
    <dgm:pt modelId="{A821B8A4-F943-409F-B5E8-2091C0630F92}" type="sibTrans" cxnId="{64DB4F81-D49C-47BB-B62E-624CB8B8024C}">
      <dgm:prSet/>
      <dgm:spPr/>
      <dgm:t>
        <a:bodyPr/>
        <a:lstStyle/>
        <a:p>
          <a:endParaRPr lang="es-EC"/>
        </a:p>
      </dgm:t>
    </dgm:pt>
    <dgm:pt modelId="{42E6EA1A-C18D-4A99-ADA4-78FAC2735377}">
      <dgm:prSet custT="1"/>
      <dgm:spPr>
        <a:solidFill>
          <a:srgbClr val="5030C2"/>
        </a:solidFill>
        <a:ln>
          <a:noFill/>
        </a:ln>
      </dgm:spPr>
      <dgm:t>
        <a:bodyPr/>
        <a:lstStyle/>
        <a:p>
          <a:r>
            <a:rPr lang="es-EC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2108: Reglamento de la Decisión 833 “Armonización de Legislaciones en materia de Productos Cosméticos” </a:t>
          </a:r>
        </a:p>
      </dgm:t>
    </dgm:pt>
    <dgm:pt modelId="{B949E211-19B1-4A25-BB22-DC3A0B2C8256}" type="parTrans" cxnId="{B76178F2-E2CF-49DA-9E97-A93ED850B7C9}">
      <dgm:prSet/>
      <dgm:spPr/>
      <dgm:t>
        <a:bodyPr/>
        <a:lstStyle/>
        <a:p>
          <a:endParaRPr lang="es-EC"/>
        </a:p>
      </dgm:t>
    </dgm:pt>
    <dgm:pt modelId="{A6A421DD-AB8C-436A-866E-1015A174E3A4}" type="sibTrans" cxnId="{B76178F2-E2CF-49DA-9E97-A93ED850B7C9}">
      <dgm:prSet/>
      <dgm:spPr/>
      <dgm:t>
        <a:bodyPr/>
        <a:lstStyle/>
        <a:p>
          <a:endParaRPr lang="es-EC"/>
        </a:p>
      </dgm:t>
    </dgm:pt>
    <dgm:pt modelId="{AF260272-9838-4B67-86AD-35BEB63C1BE2}">
      <dgm:prSet custT="1"/>
      <dgm:spPr>
        <a:solidFill>
          <a:srgbClr val="2E3191"/>
        </a:solidFill>
        <a:ln>
          <a:noFill/>
        </a:ln>
      </dgm:spPr>
      <dgm:t>
        <a:bodyPr/>
        <a:lstStyle/>
        <a:p>
          <a:pPr rtl="0"/>
          <a:endParaRPr lang="es-EC" sz="1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1C844A7-ADBA-4DD6-AA67-EA12CEB5DA33}" type="sibTrans" cxnId="{E15FD67F-D426-47FD-B123-FD71A3BD1D85}">
      <dgm:prSet/>
      <dgm:spPr/>
      <dgm:t>
        <a:bodyPr/>
        <a:lstStyle/>
        <a:p>
          <a:endParaRPr lang="es-ES"/>
        </a:p>
      </dgm:t>
    </dgm:pt>
    <dgm:pt modelId="{82BF7EAC-7090-4426-9B7C-3CB7DFE76180}" type="parTrans" cxnId="{E15FD67F-D426-47FD-B123-FD71A3BD1D85}">
      <dgm:prSet/>
      <dgm:spPr/>
      <dgm:t>
        <a:bodyPr/>
        <a:lstStyle/>
        <a:p>
          <a:endParaRPr lang="es-ES"/>
        </a:p>
      </dgm:t>
    </dgm:pt>
    <dgm:pt modelId="{7487EE05-3CC8-4652-AD5D-33471AFCC500}">
      <dgm:prSet custT="1"/>
      <dgm:spPr>
        <a:solidFill>
          <a:srgbClr val="2E3191"/>
        </a:solidFill>
        <a:ln>
          <a:noFill/>
        </a:ln>
      </dgm:spPr>
      <dgm:t>
        <a:bodyPr/>
        <a:lstStyle/>
        <a:p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2310:  Reglamento Técnico Andino para el Etiquetado de Productos Cosméticos.</a:t>
          </a:r>
        </a:p>
      </dgm:t>
    </dgm:pt>
    <dgm:pt modelId="{8B0758CF-8D95-48F4-9824-CDBB81598547}" type="parTrans" cxnId="{B2A34047-8F81-41C7-8EAA-2A53A6381EA9}">
      <dgm:prSet/>
      <dgm:spPr/>
      <dgm:t>
        <a:bodyPr/>
        <a:lstStyle/>
        <a:p>
          <a:endParaRPr lang="es-ES"/>
        </a:p>
      </dgm:t>
    </dgm:pt>
    <dgm:pt modelId="{DB485E2C-4A76-4E19-9C35-B107C591CAE1}" type="sibTrans" cxnId="{B2A34047-8F81-41C7-8EAA-2A53A6381EA9}">
      <dgm:prSet/>
      <dgm:spPr/>
      <dgm:t>
        <a:bodyPr/>
        <a:lstStyle/>
        <a:p>
          <a:endParaRPr lang="es-ES"/>
        </a:p>
      </dgm:t>
    </dgm:pt>
    <dgm:pt modelId="{4F56787A-9AEB-4E04-A37B-985C1435D10F}" type="pres">
      <dgm:prSet presAssocID="{1D4947B5-3ADF-4159-A60E-273C251F93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6659BA-7B47-4E4E-85F5-081D14E95F47}" type="pres">
      <dgm:prSet presAssocID="{251A5AB4-58F7-4220-BC04-F26AED0464EA}" presName="composite" presStyleCnt="0"/>
      <dgm:spPr/>
    </dgm:pt>
    <dgm:pt modelId="{FF740AF7-54AC-4DE6-B780-730A03F7ADC4}" type="pres">
      <dgm:prSet presAssocID="{251A5AB4-58F7-4220-BC04-F26AED0464EA}" presName="parentText" presStyleLbl="alignNode1" presStyleIdx="0" presStyleCnt="3" custScaleX="75789" custScaleY="49361" custLinFactNeighborX="4033" custLinFactNeighborY="-830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9CC8C3-DB88-472C-B761-9DF6AB61260E}" type="pres">
      <dgm:prSet presAssocID="{251A5AB4-58F7-4220-BC04-F26AED0464EA}" presName="descendantText" presStyleLbl="alignAcc1" presStyleIdx="0" presStyleCnt="3" custScaleX="78989" custScaleY="71700" custLinFactNeighborX="-6174" custLinFactNeighborY="-31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EF6C68-612B-4AA5-8B01-BF0F0DCBDEB4}" type="pres">
      <dgm:prSet presAssocID="{14493971-01B1-4E65-90DC-A9CA74E60D8D}" presName="sp" presStyleCnt="0"/>
      <dgm:spPr/>
    </dgm:pt>
    <dgm:pt modelId="{4C9D58EE-4A0B-4569-B8FF-BEAB0CF2A757}" type="pres">
      <dgm:prSet presAssocID="{4BE54DCC-D129-4EDB-A9D7-C94580EAAD78}" presName="composite" presStyleCnt="0"/>
      <dgm:spPr/>
    </dgm:pt>
    <dgm:pt modelId="{22AE3B20-5FC1-4353-8B05-B35DD9C3635B}" type="pres">
      <dgm:prSet presAssocID="{4BE54DCC-D129-4EDB-A9D7-C94580EAAD78}" presName="parentText" presStyleLbl="alignNode1" presStyleIdx="1" presStyleCnt="3" custAng="0" custScaleX="74559" custScaleY="44478" custLinFactNeighborX="5184" custLinFactNeighborY="205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BDEF5-6BEA-42E6-A431-CA86EE1DCAC7}" type="pres">
      <dgm:prSet presAssocID="{4BE54DCC-D129-4EDB-A9D7-C94580EAAD78}" presName="descendantText" presStyleLbl="alignAcc1" presStyleIdx="1" presStyleCnt="3" custScaleX="78504" custScaleY="70758" custLinFactNeighborX="-5935" custLinFactNeighborY="-15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D2F123-3C2C-4CFD-A84A-5627253BC99B}" type="pres">
      <dgm:prSet presAssocID="{E6D38733-F359-479E-AE45-49EF44411C4F}" presName="sp" presStyleCnt="0"/>
      <dgm:spPr/>
    </dgm:pt>
    <dgm:pt modelId="{46E2951E-ACC6-4FBA-A8A2-889E359FA23C}" type="pres">
      <dgm:prSet presAssocID="{AF260272-9838-4B67-86AD-35BEB63C1BE2}" presName="composite" presStyleCnt="0"/>
      <dgm:spPr/>
    </dgm:pt>
    <dgm:pt modelId="{94335A79-C228-4894-AC9F-7FE85C942BC0}" type="pres">
      <dgm:prSet presAssocID="{AF260272-9838-4B67-86AD-35BEB63C1BE2}" presName="parentText" presStyleLbl="alignNode1" presStyleIdx="2" presStyleCnt="3" custScaleX="80818" custScaleY="40080" custLinFactNeighborX="1476" custLinFactNeighborY="1084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B44B47-A05B-4747-B74E-0AF44AFFA489}" type="pres">
      <dgm:prSet presAssocID="{AF260272-9838-4B67-86AD-35BEB63C1BE2}" presName="descendantText" presStyleLbl="alignAcc1" presStyleIdx="2" presStyleCnt="3" custScaleX="78729" custScaleY="64343" custLinFactNeighborX="-5882" custLinFactNeighborY="-39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6178F2-E2CF-49DA-9E97-A93ED850B7C9}" srcId="{4BE54DCC-D129-4EDB-A9D7-C94580EAAD78}" destId="{42E6EA1A-C18D-4A99-ADA4-78FAC2735377}" srcOrd="0" destOrd="0" parTransId="{B949E211-19B1-4A25-BB22-DC3A0B2C8256}" sibTransId="{A6A421DD-AB8C-436A-866E-1015A174E3A4}"/>
    <dgm:cxn modelId="{64DB4F81-D49C-47BB-B62E-624CB8B8024C}" srcId="{251A5AB4-58F7-4220-BC04-F26AED0464EA}" destId="{80C937EB-7182-43F4-AC0D-1632B1C56640}" srcOrd="0" destOrd="0" parTransId="{324B62DD-A569-464F-B2F4-B7370254D30B}" sibTransId="{A821B8A4-F943-409F-B5E8-2091C0630F92}"/>
    <dgm:cxn modelId="{3F4B7713-C2A1-4AEB-BDD7-B2468DCA56C1}" type="presOf" srcId="{7487EE05-3CC8-4652-AD5D-33471AFCC500}" destId="{F4B44B47-A05B-4747-B74E-0AF44AFFA489}" srcOrd="0" destOrd="0" presId="urn:microsoft.com/office/officeart/2005/8/layout/chevron2"/>
    <dgm:cxn modelId="{2C17207A-9950-4BD4-92D0-1B583CF3168D}" srcId="{1D4947B5-3ADF-4159-A60E-273C251F9331}" destId="{251A5AB4-58F7-4220-BC04-F26AED0464EA}" srcOrd="0" destOrd="0" parTransId="{6649F6A5-2EBF-4D80-82CA-05C639730D44}" sibTransId="{14493971-01B1-4E65-90DC-A9CA74E60D8D}"/>
    <dgm:cxn modelId="{FC4AC6EE-0FD3-4DA8-B6EE-7AE2419F2E50}" srcId="{1D4947B5-3ADF-4159-A60E-273C251F9331}" destId="{4BE54DCC-D129-4EDB-A9D7-C94580EAAD78}" srcOrd="1" destOrd="0" parTransId="{0C9F7928-F256-427C-9801-A9F0392CC745}" sibTransId="{E6D38733-F359-479E-AE45-49EF44411C4F}"/>
    <dgm:cxn modelId="{7272D5FC-C149-413D-BFBF-28CCB168BC4F}" type="presOf" srcId="{80C937EB-7182-43F4-AC0D-1632B1C56640}" destId="{6D9CC8C3-DB88-472C-B761-9DF6AB61260E}" srcOrd="0" destOrd="0" presId="urn:microsoft.com/office/officeart/2005/8/layout/chevron2"/>
    <dgm:cxn modelId="{AA4BAEDE-57D5-46F7-A8AD-81247B8763ED}" type="presOf" srcId="{1D4947B5-3ADF-4159-A60E-273C251F9331}" destId="{4F56787A-9AEB-4E04-A37B-985C1435D10F}" srcOrd="0" destOrd="0" presId="urn:microsoft.com/office/officeart/2005/8/layout/chevron2"/>
    <dgm:cxn modelId="{2E9BCF95-E13F-4018-8140-865202F71F31}" type="presOf" srcId="{4BE54DCC-D129-4EDB-A9D7-C94580EAAD78}" destId="{22AE3B20-5FC1-4353-8B05-B35DD9C3635B}" srcOrd="0" destOrd="0" presId="urn:microsoft.com/office/officeart/2005/8/layout/chevron2"/>
    <dgm:cxn modelId="{B2A34047-8F81-41C7-8EAA-2A53A6381EA9}" srcId="{AF260272-9838-4B67-86AD-35BEB63C1BE2}" destId="{7487EE05-3CC8-4652-AD5D-33471AFCC500}" srcOrd="0" destOrd="0" parTransId="{8B0758CF-8D95-48F4-9824-CDBB81598547}" sibTransId="{DB485E2C-4A76-4E19-9C35-B107C591CAE1}"/>
    <dgm:cxn modelId="{6B895DB6-AF37-4099-814B-96230E17D0E0}" type="presOf" srcId="{AF260272-9838-4B67-86AD-35BEB63C1BE2}" destId="{94335A79-C228-4894-AC9F-7FE85C942BC0}" srcOrd="0" destOrd="0" presId="urn:microsoft.com/office/officeart/2005/8/layout/chevron2"/>
    <dgm:cxn modelId="{9408CD30-EEE2-475E-BC95-E506E1E7D9FD}" type="presOf" srcId="{251A5AB4-58F7-4220-BC04-F26AED0464EA}" destId="{FF740AF7-54AC-4DE6-B780-730A03F7ADC4}" srcOrd="0" destOrd="0" presId="urn:microsoft.com/office/officeart/2005/8/layout/chevron2"/>
    <dgm:cxn modelId="{4E5BC806-9B57-4E14-88A5-22669E3ADFB4}" type="presOf" srcId="{42E6EA1A-C18D-4A99-ADA4-78FAC2735377}" destId="{E49BDEF5-6BEA-42E6-A431-CA86EE1DCAC7}" srcOrd="0" destOrd="0" presId="urn:microsoft.com/office/officeart/2005/8/layout/chevron2"/>
    <dgm:cxn modelId="{E15FD67F-D426-47FD-B123-FD71A3BD1D85}" srcId="{1D4947B5-3ADF-4159-A60E-273C251F9331}" destId="{AF260272-9838-4B67-86AD-35BEB63C1BE2}" srcOrd="2" destOrd="0" parTransId="{82BF7EAC-7090-4426-9B7C-3CB7DFE76180}" sibTransId="{A1C844A7-ADBA-4DD6-AA67-EA12CEB5DA33}"/>
    <dgm:cxn modelId="{B13890AE-0420-4C30-A8A0-28A86DB753BB}" type="presParOf" srcId="{4F56787A-9AEB-4E04-A37B-985C1435D10F}" destId="{2F6659BA-7B47-4E4E-85F5-081D14E95F47}" srcOrd="0" destOrd="0" presId="urn:microsoft.com/office/officeart/2005/8/layout/chevron2"/>
    <dgm:cxn modelId="{EA0923B2-3D94-4F54-A156-2F3D5F1CCEED}" type="presParOf" srcId="{2F6659BA-7B47-4E4E-85F5-081D14E95F47}" destId="{FF740AF7-54AC-4DE6-B780-730A03F7ADC4}" srcOrd="0" destOrd="0" presId="urn:microsoft.com/office/officeart/2005/8/layout/chevron2"/>
    <dgm:cxn modelId="{15310027-1DD0-4612-B0EF-2B69FE959843}" type="presParOf" srcId="{2F6659BA-7B47-4E4E-85F5-081D14E95F47}" destId="{6D9CC8C3-DB88-472C-B761-9DF6AB61260E}" srcOrd="1" destOrd="0" presId="urn:microsoft.com/office/officeart/2005/8/layout/chevron2"/>
    <dgm:cxn modelId="{828CAE33-FCDC-46A5-A7FC-CCF4E72BC7F7}" type="presParOf" srcId="{4F56787A-9AEB-4E04-A37B-985C1435D10F}" destId="{71EF6C68-612B-4AA5-8B01-BF0F0DCBDEB4}" srcOrd="1" destOrd="0" presId="urn:microsoft.com/office/officeart/2005/8/layout/chevron2"/>
    <dgm:cxn modelId="{680D6A77-8C88-4CF3-B252-F2EDC63A6BB2}" type="presParOf" srcId="{4F56787A-9AEB-4E04-A37B-985C1435D10F}" destId="{4C9D58EE-4A0B-4569-B8FF-BEAB0CF2A757}" srcOrd="2" destOrd="0" presId="urn:microsoft.com/office/officeart/2005/8/layout/chevron2"/>
    <dgm:cxn modelId="{E491986E-C85B-48C0-A21F-F060F6EDBE2A}" type="presParOf" srcId="{4C9D58EE-4A0B-4569-B8FF-BEAB0CF2A757}" destId="{22AE3B20-5FC1-4353-8B05-B35DD9C3635B}" srcOrd="0" destOrd="0" presId="urn:microsoft.com/office/officeart/2005/8/layout/chevron2"/>
    <dgm:cxn modelId="{CEF0340F-BD47-4CE5-A7D5-E1473B57E5D4}" type="presParOf" srcId="{4C9D58EE-4A0B-4569-B8FF-BEAB0CF2A757}" destId="{E49BDEF5-6BEA-42E6-A431-CA86EE1DCAC7}" srcOrd="1" destOrd="0" presId="urn:microsoft.com/office/officeart/2005/8/layout/chevron2"/>
    <dgm:cxn modelId="{BC18D6F0-0720-443A-9A8F-9AEA5A6168CB}" type="presParOf" srcId="{4F56787A-9AEB-4E04-A37B-985C1435D10F}" destId="{A2D2F123-3C2C-4CFD-A84A-5627253BC99B}" srcOrd="3" destOrd="0" presId="urn:microsoft.com/office/officeart/2005/8/layout/chevron2"/>
    <dgm:cxn modelId="{BB10D726-408B-4209-B413-79EE953F160D}" type="presParOf" srcId="{4F56787A-9AEB-4E04-A37B-985C1435D10F}" destId="{46E2951E-ACC6-4FBA-A8A2-889E359FA23C}" srcOrd="4" destOrd="0" presId="urn:microsoft.com/office/officeart/2005/8/layout/chevron2"/>
    <dgm:cxn modelId="{FACC7D25-CA61-48F8-9186-AA58C4AF563D}" type="presParOf" srcId="{46E2951E-ACC6-4FBA-A8A2-889E359FA23C}" destId="{94335A79-C228-4894-AC9F-7FE85C942BC0}" srcOrd="0" destOrd="0" presId="urn:microsoft.com/office/officeart/2005/8/layout/chevron2"/>
    <dgm:cxn modelId="{97477AB8-CD3B-4245-87FD-4DC4955307B7}" type="presParOf" srcId="{46E2951E-ACC6-4FBA-A8A2-889E359FA23C}" destId="{F4B44B47-A05B-4747-B74E-0AF44AFFA489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2EA0F-1BA2-4AD8-890C-F62B1501244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32F99094-ADC6-46F3-8C97-C77A2B94730F}">
      <dgm:prSet phldrT="[Texto]" custT="1"/>
      <dgm:spPr/>
      <dgm:t>
        <a:bodyPr/>
        <a:lstStyle/>
        <a:p>
          <a:r>
            <a:rPr lang="es-MX" sz="1350" b="1" dirty="0"/>
            <a:t>Comunicación </a:t>
          </a:r>
          <a:r>
            <a:rPr lang="es-MX" sz="1400" b="1" dirty="0"/>
            <a:t>en la cual se informa</a:t>
          </a:r>
          <a:endParaRPr lang="es-EC" sz="1400" b="1" dirty="0"/>
        </a:p>
      </dgm:t>
    </dgm:pt>
    <dgm:pt modelId="{0BB64C4F-B677-4BB2-961D-98646D1EAC1E}" type="parTrans" cxnId="{1E35A74D-CF7F-4210-8B13-30D6157A1E9A}">
      <dgm:prSet/>
      <dgm:spPr/>
      <dgm:t>
        <a:bodyPr/>
        <a:lstStyle/>
        <a:p>
          <a:endParaRPr lang="es-EC" sz="2000"/>
        </a:p>
      </dgm:t>
    </dgm:pt>
    <dgm:pt modelId="{EB6B7147-C719-4FF2-9B8E-B75C38204A57}" type="sibTrans" cxnId="{1E35A74D-CF7F-4210-8B13-30D6157A1E9A}">
      <dgm:prSet custT="1"/>
      <dgm:spPr/>
      <dgm:t>
        <a:bodyPr/>
        <a:lstStyle/>
        <a:p>
          <a:endParaRPr lang="es-EC" sz="4000"/>
        </a:p>
      </dgm:t>
    </dgm:pt>
    <dgm:pt modelId="{FE6F9235-8F4F-4BDD-8DE2-1F95BE49A2A4}">
      <dgm:prSet phldrT="[Texto]" custT="1"/>
      <dgm:spPr/>
      <dgm:t>
        <a:bodyPr/>
        <a:lstStyle/>
        <a:p>
          <a:pPr algn="ctr"/>
          <a:r>
            <a:rPr lang="es-MX" sz="1800" b="1" dirty="0"/>
            <a:t>Autoridades Nacionales Competentes</a:t>
          </a:r>
          <a:endParaRPr lang="es-EC" sz="1800" b="1" dirty="0"/>
        </a:p>
      </dgm:t>
    </dgm:pt>
    <dgm:pt modelId="{76C4D5D3-D220-4982-9FFF-563FA9583A61}" type="parTrans" cxnId="{3C7481D5-8931-4713-B573-E828329F4BE7}">
      <dgm:prSet/>
      <dgm:spPr/>
      <dgm:t>
        <a:bodyPr/>
        <a:lstStyle/>
        <a:p>
          <a:endParaRPr lang="es-EC" sz="2000"/>
        </a:p>
      </dgm:t>
    </dgm:pt>
    <dgm:pt modelId="{DA119BAB-6A12-4674-8E77-DDC9C7AC6E3F}" type="sibTrans" cxnId="{3C7481D5-8931-4713-B573-E828329F4BE7}">
      <dgm:prSet/>
      <dgm:spPr/>
      <dgm:t>
        <a:bodyPr/>
        <a:lstStyle/>
        <a:p>
          <a:endParaRPr lang="es-EC" sz="2000"/>
        </a:p>
      </dgm:t>
    </dgm:pt>
    <dgm:pt modelId="{76C38351-6A71-43EF-893C-9494FD48BF46}">
      <dgm:prSet phldrT="[Texto]" custT="1"/>
      <dgm:spPr>
        <a:solidFill>
          <a:srgbClr val="2E3191"/>
        </a:solidFill>
      </dgm:spPr>
      <dgm:t>
        <a:bodyPr/>
        <a:lstStyle/>
        <a:p>
          <a:r>
            <a:rPr lang="es-MX" sz="1600" b="1" dirty="0"/>
            <a:t>Bajo declaración jurada</a:t>
          </a:r>
          <a:endParaRPr lang="es-EC" sz="1600" b="1" dirty="0"/>
        </a:p>
      </dgm:t>
    </dgm:pt>
    <dgm:pt modelId="{1FC23643-FF5D-47D9-B3F0-80E49AB52642}" type="parTrans" cxnId="{9043062E-12F5-4DB0-9FEC-1076C7C04D3B}">
      <dgm:prSet/>
      <dgm:spPr/>
      <dgm:t>
        <a:bodyPr/>
        <a:lstStyle/>
        <a:p>
          <a:endParaRPr lang="es-EC" sz="2000"/>
        </a:p>
      </dgm:t>
    </dgm:pt>
    <dgm:pt modelId="{ABF4D97D-5B14-4CE6-97BF-31EC5F35EEAF}" type="sibTrans" cxnId="{9043062E-12F5-4DB0-9FEC-1076C7C04D3B}">
      <dgm:prSet custT="1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82" b="1282"/>
          </a:stretch>
        </a:blipFill>
      </dgm:spPr>
      <dgm:t>
        <a:bodyPr/>
        <a:lstStyle/>
        <a:p>
          <a:pPr rtl="0"/>
          <a:endParaRPr lang="es-EC" sz="4000"/>
        </a:p>
      </dgm:t>
    </dgm:pt>
    <dgm:pt modelId="{BC071981-055B-44DF-9AB0-06EE38A12E59}">
      <dgm:prSet phldrT="[Texto]" custT="1"/>
      <dgm:spPr/>
      <dgm:t>
        <a:bodyPr/>
        <a:lstStyle/>
        <a:p>
          <a:r>
            <a:rPr lang="es-MX" sz="1800" b="1" dirty="0"/>
            <a:t>Comercializado</a:t>
          </a:r>
          <a:endParaRPr lang="es-EC" sz="1800" b="1" dirty="0"/>
        </a:p>
      </dgm:t>
    </dgm:pt>
    <dgm:pt modelId="{B801284C-9F36-47F8-B257-FE53008A9D6C}" type="parTrans" cxnId="{7C065138-41FC-4C6E-A9D4-4D82DEB0D77F}">
      <dgm:prSet/>
      <dgm:spPr/>
      <dgm:t>
        <a:bodyPr/>
        <a:lstStyle/>
        <a:p>
          <a:endParaRPr lang="es-EC" sz="2000"/>
        </a:p>
      </dgm:t>
    </dgm:pt>
    <dgm:pt modelId="{B72D88C9-1018-4526-AB64-636CE79C32AA}" type="sibTrans" cxnId="{7C065138-41FC-4C6E-A9D4-4D82DEB0D77F}">
      <dgm:prSet/>
      <dgm:spPr/>
      <dgm:t>
        <a:bodyPr/>
        <a:lstStyle/>
        <a:p>
          <a:endParaRPr lang="es-EC" sz="2000"/>
        </a:p>
      </dgm:t>
    </dgm:pt>
    <dgm:pt modelId="{D4740142-839A-4938-B8D8-AAE3C16F367F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600" b="1" dirty="0"/>
            <a:t>Deberá ser posterior a la fecha de asignación del código por parte</a:t>
          </a:r>
          <a:endParaRPr lang="es-EC" sz="1600" b="1" dirty="0"/>
        </a:p>
      </dgm:t>
    </dgm:pt>
    <dgm:pt modelId="{1D493ED3-9F32-4733-BCCC-25BD911EC437}" type="parTrans" cxnId="{FC9B584A-F155-479C-B89C-150C4F559D1B}">
      <dgm:prSet/>
      <dgm:spPr/>
      <dgm:t>
        <a:bodyPr/>
        <a:lstStyle/>
        <a:p>
          <a:endParaRPr lang="es-EC" sz="2000"/>
        </a:p>
      </dgm:t>
    </dgm:pt>
    <dgm:pt modelId="{999E93F3-7394-42B0-9BA7-DC6887FAA75F}" type="sibTrans" cxnId="{FC9B584A-F155-479C-B89C-150C4F559D1B}">
      <dgm:prSet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20"/>
          </a:stretch>
        </a:blipFill>
      </dgm:spPr>
      <dgm:t>
        <a:bodyPr/>
        <a:lstStyle/>
        <a:p>
          <a:pPr rtl="0"/>
          <a:endParaRPr lang="es-EC" sz="4000"/>
        </a:p>
      </dgm:t>
    </dgm:pt>
    <dgm:pt modelId="{DE5790AB-283A-4A81-A449-6CBCDF059242}">
      <dgm:prSet phldrT="[Texto]" custT="1"/>
      <dgm:spPr/>
      <dgm:t>
        <a:bodyPr/>
        <a:lstStyle/>
        <a:p>
          <a:pPr algn="ctr"/>
          <a:r>
            <a:rPr lang="es-MX" sz="1600" b="1" dirty="0"/>
            <a:t>Autoridad Nacional del País miembro de Notificación</a:t>
          </a:r>
          <a:endParaRPr lang="es-EC" sz="1600" b="1" dirty="0"/>
        </a:p>
      </dgm:t>
    </dgm:pt>
    <dgm:pt modelId="{BBAEA558-DE81-453C-B49B-6D4E9AE2DAEE}" type="parTrans" cxnId="{8B48EE97-51BA-4CD2-8269-74A743F44361}">
      <dgm:prSet/>
      <dgm:spPr/>
      <dgm:t>
        <a:bodyPr/>
        <a:lstStyle/>
        <a:p>
          <a:endParaRPr lang="es-EC" sz="2000"/>
        </a:p>
      </dgm:t>
    </dgm:pt>
    <dgm:pt modelId="{CFFBC00B-5A14-43C3-AC7D-C707643D11A7}" type="sibTrans" cxnId="{8B48EE97-51BA-4CD2-8269-74A743F44361}">
      <dgm:prSet/>
      <dgm:spPr/>
      <dgm:t>
        <a:bodyPr/>
        <a:lstStyle/>
        <a:p>
          <a:endParaRPr lang="es-EC" sz="2000"/>
        </a:p>
      </dgm:t>
    </dgm:pt>
    <dgm:pt modelId="{F244BBE3-1D82-403F-B4DD-917E5565C79F}" type="pres">
      <dgm:prSet presAssocID="{5762EA0F-1BA2-4AD8-890C-F62B1501244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C640967-C23D-4E50-BBFD-1956F0D622CF}" type="pres">
      <dgm:prSet presAssocID="{32F99094-ADC6-46F3-8C97-C77A2B94730F}" presName="composite" presStyleCnt="0"/>
      <dgm:spPr/>
    </dgm:pt>
    <dgm:pt modelId="{1AFE8D9B-A9E3-4556-9768-AD848216AA93}" type="pres">
      <dgm:prSet presAssocID="{32F99094-ADC6-46F3-8C97-C77A2B94730F}" presName="Parent1" presStyleLbl="node1" presStyleIdx="0" presStyleCnt="6" custScaleX="100449" custLinFactNeighborX="-1374" custLinFactNeighborY="-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C444BC-CF2D-493B-A638-571AEBED2FEC}" type="pres">
      <dgm:prSet presAssocID="{32F99094-ADC6-46F3-8C97-C77A2B94730F}" presName="Childtext1" presStyleLbl="revTx" presStyleIdx="0" presStyleCnt="3" custLinFactNeighborX="-3211" custLinFactNeighborY="3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C9FCA9-1893-4F96-A0BF-AD4BBAF6AE89}" type="pres">
      <dgm:prSet presAssocID="{32F99094-ADC6-46F3-8C97-C77A2B94730F}" presName="BalanceSpacing" presStyleCnt="0"/>
      <dgm:spPr/>
    </dgm:pt>
    <dgm:pt modelId="{129E323A-66C6-44FC-856C-7B2E7105EC1C}" type="pres">
      <dgm:prSet presAssocID="{32F99094-ADC6-46F3-8C97-C77A2B94730F}" presName="BalanceSpacing1" presStyleCnt="0"/>
      <dgm:spPr/>
    </dgm:pt>
    <dgm:pt modelId="{8821CE12-B9A8-49BC-B5FE-63440FDBC868}" type="pres">
      <dgm:prSet presAssocID="{EB6B7147-C719-4FF2-9B8E-B75C38204A57}" presName="Accent1Text" presStyleLbl="node1" presStyleIdx="1" presStyleCnt="6" custLinFactNeighborX="2095" custLinFactNeighborY="-75"/>
      <dgm:spPr/>
      <dgm:t>
        <a:bodyPr/>
        <a:lstStyle/>
        <a:p>
          <a:endParaRPr lang="es-EC"/>
        </a:p>
      </dgm:t>
    </dgm:pt>
    <dgm:pt modelId="{4BB2DD54-E87C-4CC1-823D-7EEC586730C8}" type="pres">
      <dgm:prSet presAssocID="{EB6B7147-C719-4FF2-9B8E-B75C38204A57}" presName="spaceBetweenRectangles" presStyleCnt="0"/>
      <dgm:spPr/>
    </dgm:pt>
    <dgm:pt modelId="{FF1A3657-22E0-4CE3-AD78-851411990471}" type="pres">
      <dgm:prSet presAssocID="{76C38351-6A71-43EF-893C-9494FD48BF46}" presName="composite" presStyleCnt="0"/>
      <dgm:spPr/>
    </dgm:pt>
    <dgm:pt modelId="{64049F90-0BFA-4526-8FCD-E8B8B3D130FC}" type="pres">
      <dgm:prSet presAssocID="{76C38351-6A71-43EF-893C-9494FD48BF46}" presName="Parent1" presStyleLbl="node1" presStyleIdx="2" presStyleCnt="6" custLinFactNeighborX="806" custLinFactNeighborY="-46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9AEE8E-4FB4-43C2-AD54-F9C38270D768}" type="pres">
      <dgm:prSet presAssocID="{76C38351-6A71-43EF-893C-9494FD48BF4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32B50-23BB-4424-9217-29A6521ED709}" type="pres">
      <dgm:prSet presAssocID="{76C38351-6A71-43EF-893C-9494FD48BF46}" presName="BalanceSpacing" presStyleCnt="0"/>
      <dgm:spPr/>
    </dgm:pt>
    <dgm:pt modelId="{A2DAB290-5CB3-4233-98E2-F6E6F3CF4738}" type="pres">
      <dgm:prSet presAssocID="{76C38351-6A71-43EF-893C-9494FD48BF46}" presName="BalanceSpacing1" presStyleCnt="0"/>
      <dgm:spPr/>
    </dgm:pt>
    <dgm:pt modelId="{5A6C296A-C4E1-41B5-96AC-851F0B18CA65}" type="pres">
      <dgm:prSet presAssocID="{ABF4D97D-5B14-4CE6-97BF-31EC5F35EEAF}" presName="Accent1Text" presStyleLbl="node1" presStyleIdx="3" presStyleCnt="6" custScaleY="102202" custLinFactNeighborX="-4533" custLinFactNeighborY="-3792"/>
      <dgm:spPr/>
      <dgm:t>
        <a:bodyPr/>
        <a:lstStyle/>
        <a:p>
          <a:endParaRPr lang="es-EC"/>
        </a:p>
      </dgm:t>
    </dgm:pt>
    <dgm:pt modelId="{FED69896-F48F-49D0-BE4A-6A463B8C9818}" type="pres">
      <dgm:prSet presAssocID="{ABF4D97D-5B14-4CE6-97BF-31EC5F35EEAF}" presName="spaceBetweenRectangles" presStyleCnt="0"/>
      <dgm:spPr/>
    </dgm:pt>
    <dgm:pt modelId="{11344714-8EF7-42BE-B81B-BB9AB28AB694}" type="pres">
      <dgm:prSet presAssocID="{D4740142-839A-4938-B8D8-AAE3C16F367F}" presName="composite" presStyleCnt="0"/>
      <dgm:spPr/>
    </dgm:pt>
    <dgm:pt modelId="{B896AFDC-1D70-4368-A4A7-A42AB41CD7B4}" type="pres">
      <dgm:prSet presAssocID="{D4740142-839A-4938-B8D8-AAE3C16F367F}" presName="Parent1" presStyleLbl="node1" presStyleIdx="4" presStyleCnt="6" custLinFactNeighborX="-2472" custLinFactNeighborY="-81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F2C8AA-537B-45EF-800A-087528C560CF}" type="pres">
      <dgm:prSet presAssocID="{D4740142-839A-4938-B8D8-AAE3C16F367F}" presName="Childtext1" presStyleLbl="revTx" presStyleIdx="2" presStyleCnt="3" custLinFactNeighborX="335" custLinFactNeighborY="-1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9FE031-5891-4558-B19F-ABFFADE69EE5}" type="pres">
      <dgm:prSet presAssocID="{D4740142-839A-4938-B8D8-AAE3C16F367F}" presName="BalanceSpacing" presStyleCnt="0"/>
      <dgm:spPr/>
    </dgm:pt>
    <dgm:pt modelId="{4CA34837-EB38-4556-92D5-251149ACFF19}" type="pres">
      <dgm:prSet presAssocID="{D4740142-839A-4938-B8D8-AAE3C16F367F}" presName="BalanceSpacing1" presStyleCnt="0"/>
      <dgm:spPr/>
    </dgm:pt>
    <dgm:pt modelId="{701506D7-3CFA-4172-904C-9200CF94C72B}" type="pres">
      <dgm:prSet presAssocID="{999E93F3-7394-42B0-9BA7-DC6887FAA75F}" presName="Accent1Text" presStyleLbl="node1" presStyleIdx="5" presStyleCnt="6" custScaleX="103359" custScaleY="97625" custLinFactNeighborX="1358" custLinFactNeighborY="-9889"/>
      <dgm:spPr/>
      <dgm:t>
        <a:bodyPr/>
        <a:lstStyle/>
        <a:p>
          <a:endParaRPr lang="es-EC"/>
        </a:p>
      </dgm:t>
    </dgm:pt>
  </dgm:ptLst>
  <dgm:cxnLst>
    <dgm:cxn modelId="{7C065138-41FC-4C6E-A9D4-4D82DEB0D77F}" srcId="{76C38351-6A71-43EF-893C-9494FD48BF46}" destId="{BC071981-055B-44DF-9AB0-06EE38A12E59}" srcOrd="0" destOrd="0" parTransId="{B801284C-9F36-47F8-B257-FE53008A9D6C}" sibTransId="{B72D88C9-1018-4526-AB64-636CE79C32AA}"/>
    <dgm:cxn modelId="{CD12F82F-C9EF-4251-BFA0-EDF4835F5B84}" type="presOf" srcId="{32F99094-ADC6-46F3-8C97-C77A2B94730F}" destId="{1AFE8D9B-A9E3-4556-9768-AD848216AA93}" srcOrd="0" destOrd="0" presId="urn:microsoft.com/office/officeart/2008/layout/AlternatingHexagons"/>
    <dgm:cxn modelId="{FC9B584A-F155-479C-B89C-150C4F559D1B}" srcId="{5762EA0F-1BA2-4AD8-890C-F62B15012445}" destId="{D4740142-839A-4938-B8D8-AAE3C16F367F}" srcOrd="2" destOrd="0" parTransId="{1D493ED3-9F32-4733-BCCC-25BD911EC437}" sibTransId="{999E93F3-7394-42B0-9BA7-DC6887FAA75F}"/>
    <dgm:cxn modelId="{4A71782C-23A9-4748-B609-DD6515E697E3}" type="presOf" srcId="{EB6B7147-C719-4FF2-9B8E-B75C38204A57}" destId="{8821CE12-B9A8-49BC-B5FE-63440FDBC868}" srcOrd="0" destOrd="0" presId="urn:microsoft.com/office/officeart/2008/layout/AlternatingHexagons"/>
    <dgm:cxn modelId="{9043062E-12F5-4DB0-9FEC-1076C7C04D3B}" srcId="{5762EA0F-1BA2-4AD8-890C-F62B15012445}" destId="{76C38351-6A71-43EF-893C-9494FD48BF46}" srcOrd="1" destOrd="0" parTransId="{1FC23643-FF5D-47D9-B3F0-80E49AB52642}" sibTransId="{ABF4D97D-5B14-4CE6-97BF-31EC5F35EEAF}"/>
    <dgm:cxn modelId="{8B48EE97-51BA-4CD2-8269-74A743F44361}" srcId="{D4740142-839A-4938-B8D8-AAE3C16F367F}" destId="{DE5790AB-283A-4A81-A449-6CBCDF059242}" srcOrd="0" destOrd="0" parTransId="{BBAEA558-DE81-453C-B49B-6D4E9AE2DAEE}" sibTransId="{CFFBC00B-5A14-43C3-AC7D-C707643D11A7}"/>
    <dgm:cxn modelId="{1E35A74D-CF7F-4210-8B13-30D6157A1E9A}" srcId="{5762EA0F-1BA2-4AD8-890C-F62B15012445}" destId="{32F99094-ADC6-46F3-8C97-C77A2B94730F}" srcOrd="0" destOrd="0" parTransId="{0BB64C4F-B677-4BB2-961D-98646D1EAC1E}" sibTransId="{EB6B7147-C719-4FF2-9B8E-B75C38204A57}"/>
    <dgm:cxn modelId="{B31E3742-1B67-4C1C-B080-101FF7F40FFC}" type="presOf" srcId="{999E93F3-7394-42B0-9BA7-DC6887FAA75F}" destId="{701506D7-3CFA-4172-904C-9200CF94C72B}" srcOrd="0" destOrd="0" presId="urn:microsoft.com/office/officeart/2008/layout/AlternatingHexagons"/>
    <dgm:cxn modelId="{3C7481D5-8931-4713-B573-E828329F4BE7}" srcId="{32F99094-ADC6-46F3-8C97-C77A2B94730F}" destId="{FE6F9235-8F4F-4BDD-8DE2-1F95BE49A2A4}" srcOrd="0" destOrd="0" parTransId="{76C4D5D3-D220-4982-9FFF-563FA9583A61}" sibTransId="{DA119BAB-6A12-4674-8E77-DDC9C7AC6E3F}"/>
    <dgm:cxn modelId="{5FC24DFC-FE32-46C8-ABC2-22674770E86C}" type="presOf" srcId="{DE5790AB-283A-4A81-A449-6CBCDF059242}" destId="{CBF2C8AA-537B-45EF-800A-087528C560CF}" srcOrd="0" destOrd="0" presId="urn:microsoft.com/office/officeart/2008/layout/AlternatingHexagons"/>
    <dgm:cxn modelId="{333BD0BA-C9E8-47C3-A09B-2C953D7347C2}" type="presOf" srcId="{BC071981-055B-44DF-9AB0-06EE38A12E59}" destId="{549AEE8E-4FB4-43C2-AD54-F9C38270D768}" srcOrd="0" destOrd="0" presId="urn:microsoft.com/office/officeart/2008/layout/AlternatingHexagons"/>
    <dgm:cxn modelId="{639BF3D6-E343-481F-89AE-9D37AC3507A0}" type="presOf" srcId="{5762EA0F-1BA2-4AD8-890C-F62B15012445}" destId="{F244BBE3-1D82-403F-B4DD-917E5565C79F}" srcOrd="0" destOrd="0" presId="urn:microsoft.com/office/officeart/2008/layout/AlternatingHexagons"/>
    <dgm:cxn modelId="{6849F777-394C-4978-81FB-E9A80D0B4B13}" type="presOf" srcId="{D4740142-839A-4938-B8D8-AAE3C16F367F}" destId="{B896AFDC-1D70-4368-A4A7-A42AB41CD7B4}" srcOrd="0" destOrd="0" presId="urn:microsoft.com/office/officeart/2008/layout/AlternatingHexagons"/>
    <dgm:cxn modelId="{70D5FE1D-4C0F-4EE5-B8B0-BB261E389FD2}" type="presOf" srcId="{ABF4D97D-5B14-4CE6-97BF-31EC5F35EEAF}" destId="{5A6C296A-C4E1-41B5-96AC-851F0B18CA65}" srcOrd="0" destOrd="0" presId="urn:microsoft.com/office/officeart/2008/layout/AlternatingHexagons"/>
    <dgm:cxn modelId="{F9621659-C2EF-428A-9D85-6A12E0289C9E}" type="presOf" srcId="{FE6F9235-8F4F-4BDD-8DE2-1F95BE49A2A4}" destId="{97C444BC-CF2D-493B-A638-571AEBED2FEC}" srcOrd="0" destOrd="0" presId="urn:microsoft.com/office/officeart/2008/layout/AlternatingHexagons"/>
    <dgm:cxn modelId="{047CACDC-5BB9-4C20-A191-57457A1547A8}" type="presOf" srcId="{76C38351-6A71-43EF-893C-9494FD48BF46}" destId="{64049F90-0BFA-4526-8FCD-E8B8B3D130FC}" srcOrd="0" destOrd="0" presId="urn:microsoft.com/office/officeart/2008/layout/AlternatingHexagons"/>
    <dgm:cxn modelId="{1B60EF44-16F2-46CB-8727-2FC2A3532935}" type="presParOf" srcId="{F244BBE3-1D82-403F-B4DD-917E5565C79F}" destId="{BC640967-C23D-4E50-BBFD-1956F0D622CF}" srcOrd="0" destOrd="0" presId="urn:microsoft.com/office/officeart/2008/layout/AlternatingHexagons"/>
    <dgm:cxn modelId="{E1E0EE4E-7904-49D3-AEFA-4834D5557DE1}" type="presParOf" srcId="{BC640967-C23D-4E50-BBFD-1956F0D622CF}" destId="{1AFE8D9B-A9E3-4556-9768-AD848216AA93}" srcOrd="0" destOrd="0" presId="urn:microsoft.com/office/officeart/2008/layout/AlternatingHexagons"/>
    <dgm:cxn modelId="{89D7CD31-0DA1-4052-8D07-6D12E682727B}" type="presParOf" srcId="{BC640967-C23D-4E50-BBFD-1956F0D622CF}" destId="{97C444BC-CF2D-493B-A638-571AEBED2FEC}" srcOrd="1" destOrd="0" presId="urn:microsoft.com/office/officeart/2008/layout/AlternatingHexagons"/>
    <dgm:cxn modelId="{85ACF1A6-692A-4AA7-BBB7-9F5538F7137E}" type="presParOf" srcId="{BC640967-C23D-4E50-BBFD-1956F0D622CF}" destId="{31C9FCA9-1893-4F96-A0BF-AD4BBAF6AE89}" srcOrd="2" destOrd="0" presId="urn:microsoft.com/office/officeart/2008/layout/AlternatingHexagons"/>
    <dgm:cxn modelId="{DDAD2AB8-8327-49F8-9C85-74C3E70207EF}" type="presParOf" srcId="{BC640967-C23D-4E50-BBFD-1956F0D622CF}" destId="{129E323A-66C6-44FC-856C-7B2E7105EC1C}" srcOrd="3" destOrd="0" presId="urn:microsoft.com/office/officeart/2008/layout/AlternatingHexagons"/>
    <dgm:cxn modelId="{C3AF6427-1158-460B-A38C-8BC9FA374DE6}" type="presParOf" srcId="{BC640967-C23D-4E50-BBFD-1956F0D622CF}" destId="{8821CE12-B9A8-49BC-B5FE-63440FDBC868}" srcOrd="4" destOrd="0" presId="urn:microsoft.com/office/officeart/2008/layout/AlternatingHexagons"/>
    <dgm:cxn modelId="{BFEBA157-B26C-453A-BAE7-7786D5BA7615}" type="presParOf" srcId="{F244BBE3-1D82-403F-B4DD-917E5565C79F}" destId="{4BB2DD54-E87C-4CC1-823D-7EEC586730C8}" srcOrd="1" destOrd="0" presId="urn:microsoft.com/office/officeart/2008/layout/AlternatingHexagons"/>
    <dgm:cxn modelId="{2339EF1A-442A-43D6-A48A-0D2C05D0476E}" type="presParOf" srcId="{F244BBE3-1D82-403F-B4DD-917E5565C79F}" destId="{FF1A3657-22E0-4CE3-AD78-851411990471}" srcOrd="2" destOrd="0" presId="urn:microsoft.com/office/officeart/2008/layout/AlternatingHexagons"/>
    <dgm:cxn modelId="{8B501FE8-618A-45EF-AB56-F25713E1D8D4}" type="presParOf" srcId="{FF1A3657-22E0-4CE3-AD78-851411990471}" destId="{64049F90-0BFA-4526-8FCD-E8B8B3D130FC}" srcOrd="0" destOrd="0" presId="urn:microsoft.com/office/officeart/2008/layout/AlternatingHexagons"/>
    <dgm:cxn modelId="{A1852009-B0F4-4EA3-8021-E995FEAE0950}" type="presParOf" srcId="{FF1A3657-22E0-4CE3-AD78-851411990471}" destId="{549AEE8E-4FB4-43C2-AD54-F9C38270D768}" srcOrd="1" destOrd="0" presId="urn:microsoft.com/office/officeart/2008/layout/AlternatingHexagons"/>
    <dgm:cxn modelId="{65494A00-1C35-4B77-9174-417A4425029E}" type="presParOf" srcId="{FF1A3657-22E0-4CE3-AD78-851411990471}" destId="{BC032B50-23BB-4424-9217-29A6521ED709}" srcOrd="2" destOrd="0" presId="urn:microsoft.com/office/officeart/2008/layout/AlternatingHexagons"/>
    <dgm:cxn modelId="{6105EE25-E989-484E-8175-D666D18ACCEC}" type="presParOf" srcId="{FF1A3657-22E0-4CE3-AD78-851411990471}" destId="{A2DAB290-5CB3-4233-98E2-F6E6F3CF4738}" srcOrd="3" destOrd="0" presId="urn:microsoft.com/office/officeart/2008/layout/AlternatingHexagons"/>
    <dgm:cxn modelId="{649F6558-5FC4-4FEA-9F47-4D2537A365BB}" type="presParOf" srcId="{FF1A3657-22E0-4CE3-AD78-851411990471}" destId="{5A6C296A-C4E1-41B5-96AC-851F0B18CA65}" srcOrd="4" destOrd="0" presId="urn:microsoft.com/office/officeart/2008/layout/AlternatingHexagons"/>
    <dgm:cxn modelId="{D0755AF3-9B1A-4E5F-91DF-DEBDD123F470}" type="presParOf" srcId="{F244BBE3-1D82-403F-B4DD-917E5565C79F}" destId="{FED69896-F48F-49D0-BE4A-6A463B8C9818}" srcOrd="3" destOrd="0" presId="urn:microsoft.com/office/officeart/2008/layout/AlternatingHexagons"/>
    <dgm:cxn modelId="{1FAE3810-23D7-44CA-854A-053BE0D077B9}" type="presParOf" srcId="{F244BBE3-1D82-403F-B4DD-917E5565C79F}" destId="{11344714-8EF7-42BE-B81B-BB9AB28AB694}" srcOrd="4" destOrd="0" presId="urn:microsoft.com/office/officeart/2008/layout/AlternatingHexagons"/>
    <dgm:cxn modelId="{294EDD8C-8FF9-4359-8D01-D37FF06449C6}" type="presParOf" srcId="{11344714-8EF7-42BE-B81B-BB9AB28AB694}" destId="{B896AFDC-1D70-4368-A4A7-A42AB41CD7B4}" srcOrd="0" destOrd="0" presId="urn:microsoft.com/office/officeart/2008/layout/AlternatingHexagons"/>
    <dgm:cxn modelId="{C3C8CD0C-A5E3-44E9-9A44-A1D2D2D514F6}" type="presParOf" srcId="{11344714-8EF7-42BE-B81B-BB9AB28AB694}" destId="{CBF2C8AA-537B-45EF-800A-087528C560CF}" srcOrd="1" destOrd="0" presId="urn:microsoft.com/office/officeart/2008/layout/AlternatingHexagons"/>
    <dgm:cxn modelId="{D39B9CEC-0747-4B1B-BF4D-BC41E4B91446}" type="presParOf" srcId="{11344714-8EF7-42BE-B81B-BB9AB28AB694}" destId="{F79FE031-5891-4558-B19F-ABFFADE69EE5}" srcOrd="2" destOrd="0" presId="urn:microsoft.com/office/officeart/2008/layout/AlternatingHexagons"/>
    <dgm:cxn modelId="{FAC02271-4C63-471F-9CC9-B0AFBE6F7513}" type="presParOf" srcId="{11344714-8EF7-42BE-B81B-BB9AB28AB694}" destId="{4CA34837-EB38-4556-92D5-251149ACFF19}" srcOrd="3" destOrd="0" presId="urn:microsoft.com/office/officeart/2008/layout/AlternatingHexagons"/>
    <dgm:cxn modelId="{BA4AB9F9-480A-4FCF-8BB0-0252345898D8}" type="presParOf" srcId="{11344714-8EF7-42BE-B81B-BB9AB28AB694}" destId="{701506D7-3CFA-4172-904C-9200CF94C7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88C7E-CBEC-4A1F-BEAF-7F691EED2149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F0B8978-7D3B-4137-8618-4381C9EE8B73}">
      <dgm:prSet phldrT="[Texto]" custT="1"/>
      <dgm:spPr>
        <a:solidFill>
          <a:srgbClr val="2E3191"/>
        </a:solidFill>
      </dgm:spPr>
      <dgm:t>
        <a:bodyPr/>
        <a:lstStyle/>
        <a:p>
          <a:r>
            <a:rPr lang="es-EC" sz="2500" dirty="0">
              <a:solidFill>
                <a:schemeClr val="bg1"/>
              </a:solidFill>
            </a:rPr>
            <a:t>Instalaciones</a:t>
          </a:r>
        </a:p>
      </dgm:t>
    </dgm:pt>
    <dgm:pt modelId="{48F38283-78B8-4AE4-BF5C-F6F592DECAE4}" type="parTrans" cxnId="{C1DC2DF0-34F3-466C-9DB6-975AECCDD594}">
      <dgm:prSet/>
      <dgm:spPr/>
      <dgm:t>
        <a:bodyPr/>
        <a:lstStyle/>
        <a:p>
          <a:endParaRPr lang="es-EC"/>
        </a:p>
      </dgm:t>
    </dgm:pt>
    <dgm:pt modelId="{22100455-049B-49DC-A788-081CA032871F}" type="sibTrans" cxnId="{C1DC2DF0-34F3-466C-9DB6-975AECCDD594}">
      <dgm:prSet/>
      <dgm:spPr/>
      <dgm:t>
        <a:bodyPr/>
        <a:lstStyle/>
        <a:p>
          <a:endParaRPr lang="es-EC"/>
        </a:p>
      </dgm:t>
    </dgm:pt>
    <dgm:pt modelId="{306482C5-D0CD-4E96-AE5F-8C8102B3841C}">
      <dgm:prSet phldrT="[Texto]" custT="1"/>
      <dgm:spPr>
        <a:solidFill>
          <a:srgbClr val="2E3191"/>
        </a:solidFill>
      </dgm:spPr>
      <dgm:t>
        <a:bodyPr/>
        <a:lstStyle/>
        <a:p>
          <a:r>
            <a:rPr lang="es-EC" sz="2500" dirty="0">
              <a:solidFill>
                <a:schemeClr val="bg1"/>
              </a:solidFill>
            </a:rPr>
            <a:t>Obtener permiso de funcionamiento con la ARCSA</a:t>
          </a:r>
        </a:p>
      </dgm:t>
    </dgm:pt>
    <dgm:pt modelId="{EF3629FC-819F-4A8A-A12D-D9689ED8934E}" type="sibTrans" cxnId="{0929935E-635D-4E25-A638-0C6A7C31FD3D}">
      <dgm:prSet/>
      <dgm:spPr/>
      <dgm:t>
        <a:bodyPr/>
        <a:lstStyle/>
        <a:p>
          <a:endParaRPr lang="es-EC"/>
        </a:p>
      </dgm:t>
    </dgm:pt>
    <dgm:pt modelId="{4528093D-B51E-4C8A-B998-52E712BC2E11}" type="parTrans" cxnId="{0929935E-635D-4E25-A638-0C6A7C31FD3D}">
      <dgm:prSet/>
      <dgm:spPr/>
      <dgm:t>
        <a:bodyPr/>
        <a:lstStyle/>
        <a:p>
          <a:endParaRPr lang="es-EC"/>
        </a:p>
      </dgm:t>
    </dgm:pt>
    <dgm:pt modelId="{ED30A0D4-D80A-4D97-899F-FD4F9A136409}">
      <dgm:prSet phldrT="[Texto]" custT="1"/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lin ang="10800000" scaled="0"/>
        </a:gradFill>
        <a:ln>
          <a:noFill/>
        </a:ln>
      </dgm:spPr>
      <dgm:t>
        <a:bodyPr/>
        <a:lstStyle/>
        <a:p>
          <a:pPr algn="l"/>
          <a:r>
            <a:rPr lang="es-EC" sz="2500" dirty="0"/>
            <a:t>Actividad en el Servicio</a:t>
          </a:r>
        </a:p>
        <a:p>
          <a:pPr algn="l"/>
          <a:r>
            <a:rPr lang="es-EC" sz="2500" dirty="0"/>
            <a:t>de Rentas Internas</a:t>
          </a:r>
        </a:p>
      </dgm:t>
    </dgm:pt>
    <dgm:pt modelId="{A2EFBE6F-4366-41A2-ABED-799A33A2D6F5}" type="sibTrans" cxnId="{D2302D8D-12AE-4D83-BE0F-025C32CF5D85}">
      <dgm:prSet/>
      <dgm:spPr/>
      <dgm:t>
        <a:bodyPr/>
        <a:lstStyle/>
        <a:p>
          <a:endParaRPr lang="es-EC"/>
        </a:p>
      </dgm:t>
    </dgm:pt>
    <dgm:pt modelId="{BFE81B27-9A4A-4F99-8FF1-7943ADDF7298}" type="parTrans" cxnId="{D2302D8D-12AE-4D83-BE0F-025C32CF5D85}">
      <dgm:prSet/>
      <dgm:spPr/>
      <dgm:t>
        <a:bodyPr/>
        <a:lstStyle/>
        <a:p>
          <a:endParaRPr lang="es-EC"/>
        </a:p>
      </dgm:t>
    </dgm:pt>
    <dgm:pt modelId="{EE87ED4F-7E9F-4625-A470-C0F9CE9C4298}" type="pres">
      <dgm:prSet presAssocID="{CF088C7E-CBEC-4A1F-BEAF-7F691EED21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EE9377D-3056-40E3-ACD9-8A5D44811091}" type="pres">
      <dgm:prSet presAssocID="{ED30A0D4-D80A-4D97-899F-FD4F9A136409}" presName="vertOne" presStyleCnt="0"/>
      <dgm:spPr/>
    </dgm:pt>
    <dgm:pt modelId="{BF8E5E9F-CD6B-477C-83AC-9C78E2BCB84D}" type="pres">
      <dgm:prSet presAssocID="{ED30A0D4-D80A-4D97-899F-FD4F9A136409}" presName="txOne" presStyleLbl="node0" presStyleIdx="0" presStyleCnt="1" custScaleX="100074" custScaleY="84339" custLinFactY="-9018" custLinFactNeighborX="-29414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230785-4746-4A19-9D01-64150916B5EF}" type="pres">
      <dgm:prSet presAssocID="{ED30A0D4-D80A-4D97-899F-FD4F9A136409}" presName="parTransOne" presStyleCnt="0"/>
      <dgm:spPr/>
    </dgm:pt>
    <dgm:pt modelId="{0C1B6466-D422-4B87-99A3-EDCC23E06E0D}" type="pres">
      <dgm:prSet presAssocID="{ED30A0D4-D80A-4D97-899F-FD4F9A136409}" presName="horzOne" presStyleCnt="0"/>
      <dgm:spPr/>
    </dgm:pt>
    <dgm:pt modelId="{1F262A12-DBBC-43ED-B29A-0752AB64DD07}" type="pres">
      <dgm:prSet presAssocID="{306482C5-D0CD-4E96-AE5F-8C8102B3841C}" presName="vertTwo" presStyleCnt="0"/>
      <dgm:spPr/>
    </dgm:pt>
    <dgm:pt modelId="{A5319BBA-B6DA-4BE7-90EC-512551C26ABF}" type="pres">
      <dgm:prSet presAssocID="{306482C5-D0CD-4E96-AE5F-8C8102B3841C}" presName="txTwo" presStyleLbl="node2" presStyleIdx="0" presStyleCnt="2" custLinFactNeighborX="333" custLinFactNeighborY="-63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19F05D-34DE-401A-9FA4-7B45ECFB3AD3}" type="pres">
      <dgm:prSet presAssocID="{306482C5-D0CD-4E96-AE5F-8C8102B3841C}" presName="horzTwo" presStyleCnt="0"/>
      <dgm:spPr/>
    </dgm:pt>
    <dgm:pt modelId="{06046949-CD36-4426-839C-D6C870BB4857}" type="pres">
      <dgm:prSet presAssocID="{EF3629FC-819F-4A8A-A12D-D9689ED8934E}" presName="sibSpaceTwo" presStyleCnt="0"/>
      <dgm:spPr/>
    </dgm:pt>
    <dgm:pt modelId="{41D234FA-2D81-4DD1-80A6-B6C648A86F2C}" type="pres">
      <dgm:prSet presAssocID="{EF0B8978-7D3B-4137-8618-4381C9EE8B73}" presName="vertTwo" presStyleCnt="0"/>
      <dgm:spPr/>
    </dgm:pt>
    <dgm:pt modelId="{558C986B-C9B6-4344-AE53-BCE1C4A9DE25}" type="pres">
      <dgm:prSet presAssocID="{EF0B8978-7D3B-4137-8618-4381C9EE8B73}" presName="txTwo" presStyleLbl="node2" presStyleIdx="1" presStyleCnt="2" custLinFactNeighborX="-301" custLinFactNeighborY="-66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2FEFC8-B6D0-4A8B-88C0-B8ECE3FBE817}" type="pres">
      <dgm:prSet presAssocID="{EF0B8978-7D3B-4137-8618-4381C9EE8B73}" presName="horzTwo" presStyleCnt="0"/>
      <dgm:spPr/>
    </dgm:pt>
  </dgm:ptLst>
  <dgm:cxnLst>
    <dgm:cxn modelId="{C1DC2DF0-34F3-466C-9DB6-975AECCDD594}" srcId="{ED30A0D4-D80A-4D97-899F-FD4F9A136409}" destId="{EF0B8978-7D3B-4137-8618-4381C9EE8B73}" srcOrd="1" destOrd="0" parTransId="{48F38283-78B8-4AE4-BF5C-F6F592DECAE4}" sibTransId="{22100455-049B-49DC-A788-081CA032871F}"/>
    <dgm:cxn modelId="{DB182CED-E6D4-4017-B44F-0102559D206B}" type="presOf" srcId="{EF0B8978-7D3B-4137-8618-4381C9EE8B73}" destId="{558C986B-C9B6-4344-AE53-BCE1C4A9DE25}" srcOrd="0" destOrd="0" presId="urn:microsoft.com/office/officeart/2005/8/layout/hierarchy4"/>
    <dgm:cxn modelId="{D2302D8D-12AE-4D83-BE0F-025C32CF5D85}" srcId="{CF088C7E-CBEC-4A1F-BEAF-7F691EED2149}" destId="{ED30A0D4-D80A-4D97-899F-FD4F9A136409}" srcOrd="0" destOrd="0" parTransId="{BFE81B27-9A4A-4F99-8FF1-7943ADDF7298}" sibTransId="{A2EFBE6F-4366-41A2-ABED-799A33A2D6F5}"/>
    <dgm:cxn modelId="{55837451-9984-43E2-91BF-C0BEDEB1EA16}" type="presOf" srcId="{CF088C7E-CBEC-4A1F-BEAF-7F691EED2149}" destId="{EE87ED4F-7E9F-4625-A470-C0F9CE9C4298}" srcOrd="0" destOrd="0" presId="urn:microsoft.com/office/officeart/2005/8/layout/hierarchy4"/>
    <dgm:cxn modelId="{DA942039-ABDB-403C-96FD-EF6E5328B91D}" type="presOf" srcId="{306482C5-D0CD-4E96-AE5F-8C8102B3841C}" destId="{A5319BBA-B6DA-4BE7-90EC-512551C26ABF}" srcOrd="0" destOrd="0" presId="urn:microsoft.com/office/officeart/2005/8/layout/hierarchy4"/>
    <dgm:cxn modelId="{0929935E-635D-4E25-A638-0C6A7C31FD3D}" srcId="{ED30A0D4-D80A-4D97-899F-FD4F9A136409}" destId="{306482C5-D0CD-4E96-AE5F-8C8102B3841C}" srcOrd="0" destOrd="0" parTransId="{4528093D-B51E-4C8A-B998-52E712BC2E11}" sibTransId="{EF3629FC-819F-4A8A-A12D-D9689ED8934E}"/>
    <dgm:cxn modelId="{FF5536EC-06C3-4436-81C6-9FCBD6CD8F2D}" type="presOf" srcId="{ED30A0D4-D80A-4D97-899F-FD4F9A136409}" destId="{BF8E5E9F-CD6B-477C-83AC-9C78E2BCB84D}" srcOrd="0" destOrd="0" presId="urn:microsoft.com/office/officeart/2005/8/layout/hierarchy4"/>
    <dgm:cxn modelId="{8D4E08A8-0A5D-47E3-AA30-7D0F47BB4E12}" type="presParOf" srcId="{EE87ED4F-7E9F-4625-A470-C0F9CE9C4298}" destId="{EEE9377D-3056-40E3-ACD9-8A5D44811091}" srcOrd="0" destOrd="0" presId="urn:microsoft.com/office/officeart/2005/8/layout/hierarchy4"/>
    <dgm:cxn modelId="{13CDC4D3-BDDD-442E-8E50-13343FD8D58F}" type="presParOf" srcId="{EEE9377D-3056-40E3-ACD9-8A5D44811091}" destId="{BF8E5E9F-CD6B-477C-83AC-9C78E2BCB84D}" srcOrd="0" destOrd="0" presId="urn:microsoft.com/office/officeart/2005/8/layout/hierarchy4"/>
    <dgm:cxn modelId="{1B8CC4AA-50C8-46C1-AE4A-1CE21382F325}" type="presParOf" srcId="{EEE9377D-3056-40E3-ACD9-8A5D44811091}" destId="{CA230785-4746-4A19-9D01-64150916B5EF}" srcOrd="1" destOrd="0" presId="urn:microsoft.com/office/officeart/2005/8/layout/hierarchy4"/>
    <dgm:cxn modelId="{FCEC5B81-807F-4385-8CA2-FA6642A9C3BC}" type="presParOf" srcId="{EEE9377D-3056-40E3-ACD9-8A5D44811091}" destId="{0C1B6466-D422-4B87-99A3-EDCC23E06E0D}" srcOrd="2" destOrd="0" presId="urn:microsoft.com/office/officeart/2005/8/layout/hierarchy4"/>
    <dgm:cxn modelId="{A810A90D-0995-4D82-A363-2BF1C51DA125}" type="presParOf" srcId="{0C1B6466-D422-4B87-99A3-EDCC23E06E0D}" destId="{1F262A12-DBBC-43ED-B29A-0752AB64DD07}" srcOrd="0" destOrd="0" presId="urn:microsoft.com/office/officeart/2005/8/layout/hierarchy4"/>
    <dgm:cxn modelId="{9350715C-778D-4889-8DD7-BBA4EC0DC5B9}" type="presParOf" srcId="{1F262A12-DBBC-43ED-B29A-0752AB64DD07}" destId="{A5319BBA-B6DA-4BE7-90EC-512551C26ABF}" srcOrd="0" destOrd="0" presId="urn:microsoft.com/office/officeart/2005/8/layout/hierarchy4"/>
    <dgm:cxn modelId="{E4F80BC2-A62F-4E45-AA08-DC1B22099530}" type="presParOf" srcId="{1F262A12-DBBC-43ED-B29A-0752AB64DD07}" destId="{2A19F05D-34DE-401A-9FA4-7B45ECFB3AD3}" srcOrd="1" destOrd="0" presId="urn:microsoft.com/office/officeart/2005/8/layout/hierarchy4"/>
    <dgm:cxn modelId="{71AA7802-2230-429D-AF48-E7644EE5836C}" type="presParOf" srcId="{0C1B6466-D422-4B87-99A3-EDCC23E06E0D}" destId="{06046949-CD36-4426-839C-D6C870BB4857}" srcOrd="1" destOrd="0" presId="urn:microsoft.com/office/officeart/2005/8/layout/hierarchy4"/>
    <dgm:cxn modelId="{47924970-FBB0-4C18-8FF1-652DBB0C59A5}" type="presParOf" srcId="{0C1B6466-D422-4B87-99A3-EDCC23E06E0D}" destId="{41D234FA-2D81-4DD1-80A6-B6C648A86F2C}" srcOrd="2" destOrd="0" presId="urn:microsoft.com/office/officeart/2005/8/layout/hierarchy4"/>
    <dgm:cxn modelId="{51E75947-F9F6-4430-B111-DDE844F53BEE}" type="presParOf" srcId="{41D234FA-2D81-4DD1-80A6-B6C648A86F2C}" destId="{558C986B-C9B6-4344-AE53-BCE1C4A9DE25}" srcOrd="0" destOrd="0" presId="urn:microsoft.com/office/officeart/2005/8/layout/hierarchy4"/>
    <dgm:cxn modelId="{B3333302-9201-41BE-8C84-4F7B735B10C4}" type="presParOf" srcId="{41D234FA-2D81-4DD1-80A6-B6C648A86F2C}" destId="{6A2FEFC8-B6D0-4A8B-88C0-B8ECE3FBE817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568FE-0649-458A-9B04-FB3E44BA467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3560F0C-8454-4426-80B6-E808F4C0E5AD}">
      <dgm:prSet phldrT="[Texto]" custT="1"/>
      <dgm:spPr>
        <a:solidFill>
          <a:schemeClr val="accent5">
            <a:lumMod val="75000"/>
          </a:schemeClr>
        </a:solidFill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es-EC" sz="2000" b="0" dirty="0">
              <a:solidFill>
                <a:schemeClr val="bg1"/>
              </a:solidFill>
            </a:rPr>
            <a:t>Solicitud </a:t>
          </a:r>
          <a:r>
            <a:rPr lang="es-EC" sz="2000" b="0" dirty="0" smtClean="0">
              <a:solidFill>
                <a:schemeClr val="bg1"/>
              </a:solidFill>
            </a:rPr>
            <a:t>de Inscripción de </a:t>
          </a:r>
          <a:r>
            <a:rPr lang="es-EC" sz="2000" b="0" dirty="0">
              <a:solidFill>
                <a:schemeClr val="bg1"/>
              </a:solidFill>
            </a:rPr>
            <a:t>Notificación Sanitaria Obligatoria  </a:t>
          </a:r>
        </a:p>
        <a:p>
          <a:pPr>
            <a:lnSpc>
              <a:spcPct val="100000"/>
            </a:lnSpc>
          </a:pPr>
          <a:endParaRPr lang="es-EC" sz="1600" b="0" dirty="0">
            <a:solidFill>
              <a:schemeClr val="bg1"/>
            </a:solidFill>
          </a:endParaRPr>
        </a:p>
      </dgm:t>
    </dgm:pt>
    <dgm:pt modelId="{CFBC4A74-B6B2-47BA-8762-F6FB4143643C}" type="parTrans" cxnId="{F32380FC-9AD7-4A40-994B-F3A0FA32C2D8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26DC6C73-1694-4B43-AF2C-BDF79D3BF5EA}" type="sibTrans" cxnId="{F32380FC-9AD7-4A40-994B-F3A0FA32C2D8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1B84B618-C1A3-4D01-9347-F757B348F340}">
      <dgm:prSet custT="1"/>
      <dgm:spPr>
        <a:solidFill>
          <a:schemeClr val="accent5">
            <a:lumMod val="50000"/>
          </a:schemeClr>
        </a:solidFill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es-EC" sz="2000" b="0" dirty="0">
              <a:solidFill>
                <a:schemeClr val="bg1"/>
              </a:solidFill>
            </a:rPr>
            <a:t>Solicitud de Modificación Aplicables a Importador Paralelo </a:t>
          </a:r>
        </a:p>
      </dgm:t>
    </dgm:pt>
    <dgm:pt modelId="{52E1ECD0-C726-4FE5-B960-7E2F3D745775}" type="parTrans" cxnId="{395D87C8-133F-4F92-95F4-7904FB9EDB98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05EE5473-3584-4160-BD8F-69B8D9B1695D}" type="sibTrans" cxnId="{395D87C8-133F-4F92-95F4-7904FB9EDB98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737B3DC7-5FBF-4F16-911C-9F1D0DB1185A}">
      <dgm:prSet custT="1"/>
      <dgm:spPr>
        <a:solidFill>
          <a:schemeClr val="accent5">
            <a:lumMod val="75000"/>
          </a:schemeClr>
        </a:solidFill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es-EC" sz="2000" b="0" dirty="0">
              <a:solidFill>
                <a:schemeClr val="bg1"/>
              </a:solidFill>
            </a:rPr>
            <a:t>Solicitud de Importador </a:t>
          </a:r>
          <a:r>
            <a:rPr lang="es-EC" sz="2000" b="0" dirty="0" smtClean="0">
              <a:solidFill>
                <a:schemeClr val="bg1"/>
              </a:solidFill>
            </a:rPr>
            <a:t>Paralelo de una NSO existente</a:t>
          </a:r>
          <a:endParaRPr lang="es-EC" sz="2000" b="0" dirty="0">
            <a:solidFill>
              <a:schemeClr val="bg1"/>
            </a:solidFill>
          </a:endParaRPr>
        </a:p>
      </dgm:t>
    </dgm:pt>
    <dgm:pt modelId="{CC281FD8-968F-478B-B0AA-7E2D6103C8F0}" type="parTrans" cxnId="{76C0FA0B-41A1-4FD8-8735-A75CC8EFEEE9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0768BD01-9302-44ED-83DF-4A675FCB1C76}" type="sibTrans" cxnId="{76C0FA0B-41A1-4FD8-8735-A75CC8EFEEE9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A78F9628-24C2-4689-B9D4-7B74D46C7313}">
      <dgm:prSet custT="1"/>
      <dgm:spPr>
        <a:solidFill>
          <a:schemeClr val="accent5">
            <a:lumMod val="60000"/>
            <a:lumOff val="40000"/>
          </a:schemeClr>
        </a:solidFill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es-EC" sz="2000" b="0" dirty="0">
              <a:solidFill>
                <a:srgbClr val="2E3191"/>
              </a:solidFill>
            </a:rPr>
            <a:t>Solicitud de Renovación del código de identificación de la </a:t>
          </a:r>
          <a:r>
            <a:rPr lang="es-EC" sz="2000" b="0" dirty="0" smtClean="0">
              <a:solidFill>
                <a:srgbClr val="2E3191"/>
              </a:solidFill>
            </a:rPr>
            <a:t>NSO</a:t>
          </a:r>
          <a:endParaRPr lang="es-EC" sz="2000" b="0" dirty="0">
            <a:solidFill>
              <a:srgbClr val="2E3191"/>
            </a:solidFill>
          </a:endParaRPr>
        </a:p>
      </dgm:t>
    </dgm:pt>
    <dgm:pt modelId="{1F53500A-87E5-4E45-AF86-F81205A31A5E}" type="parTrans" cxnId="{CBC3A7D3-5261-4036-B25D-EE7416D4ED30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EA5166CD-01A2-453D-9C33-C92346CC690A}" type="sibTrans" cxnId="{CBC3A7D3-5261-4036-B25D-EE7416D4ED30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CBF4B185-1F23-43C0-B0FD-C63533FED478}">
      <dgm:prSet custT="1"/>
      <dgm:spPr>
        <a:solidFill>
          <a:srgbClr val="00B0F0"/>
        </a:solidFill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es-EC" sz="2000" b="0" dirty="0">
              <a:solidFill>
                <a:schemeClr val="bg1"/>
              </a:solidFill>
            </a:rPr>
            <a:t>Solicitud de Reconocimiento de Notificación Sanitaria Obligatoria</a:t>
          </a:r>
        </a:p>
      </dgm:t>
    </dgm:pt>
    <dgm:pt modelId="{1A7B327C-7296-4CE0-B2D2-3A20CBAA7FF9}" type="parTrans" cxnId="{C939C025-2F6A-41B2-BEB5-BEF97ADD859A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5B046404-EFAB-4C95-A34D-C11FCD259E18}" type="sibTrans" cxnId="{C939C025-2F6A-41B2-BEB5-BEF97ADD859A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5EAAB75B-ADE3-4ECF-B486-CD80F77EFFF2}">
      <dgm:prSet custT="1"/>
      <dgm:spPr>
        <a:solidFill>
          <a:schemeClr val="accent5">
            <a:lumMod val="60000"/>
            <a:lumOff val="40000"/>
          </a:schemeClr>
        </a:solidFill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100000"/>
            </a:lnSpc>
          </a:pPr>
          <a:r>
            <a:rPr lang="es-EC" sz="2000" b="0" dirty="0">
              <a:solidFill>
                <a:srgbClr val="2E3191"/>
              </a:solidFill>
            </a:rPr>
            <a:t>Solicitud de Modificación de la  Información </a:t>
          </a:r>
          <a:r>
            <a:rPr lang="es-EC" sz="2000" b="0" dirty="0" smtClean="0">
              <a:solidFill>
                <a:srgbClr val="2E3191"/>
              </a:solidFill>
            </a:rPr>
            <a:t>de la NSO</a:t>
          </a:r>
          <a:endParaRPr lang="es-EC" sz="2000" b="0" dirty="0">
            <a:solidFill>
              <a:srgbClr val="2E3191"/>
            </a:solidFill>
          </a:endParaRPr>
        </a:p>
      </dgm:t>
    </dgm:pt>
    <dgm:pt modelId="{D1E4A312-FA4C-4715-8C29-8DAE14DE1FD1}" type="parTrans" cxnId="{BB7B67B6-0964-40C5-B69F-8405E0400C79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FBFECFAE-2967-44BA-962C-35DFCF4AAE96}" type="sibTrans" cxnId="{BB7B67B6-0964-40C5-B69F-8405E0400C79}">
      <dgm:prSet/>
      <dgm:spPr/>
      <dgm:t>
        <a:bodyPr/>
        <a:lstStyle/>
        <a:p>
          <a:pPr>
            <a:lnSpc>
              <a:spcPct val="100000"/>
            </a:lnSpc>
          </a:pPr>
          <a:endParaRPr lang="es-EC" sz="1600" b="0">
            <a:solidFill>
              <a:schemeClr val="bg1"/>
            </a:solidFill>
          </a:endParaRPr>
        </a:p>
      </dgm:t>
    </dgm:pt>
    <dgm:pt modelId="{172D32EF-0ADA-4C8F-9A8E-F65BB29516FB}" type="pres">
      <dgm:prSet presAssocID="{A95568FE-0649-458A-9B04-FB3E44BA4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06C0E0-1870-447A-B4A5-7F5243C13ED9}" type="pres">
      <dgm:prSet presAssocID="{23560F0C-8454-4426-80B6-E808F4C0E5AD}" presName="node" presStyleLbl="node1" presStyleIdx="0" presStyleCnt="6" custLinFactNeighborX="-126" custLinFactNeighborY="2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7DF999-4BC5-4BC9-ADCF-56A2A520A85A}" type="pres">
      <dgm:prSet presAssocID="{26DC6C73-1694-4B43-AF2C-BDF79D3BF5EA}" presName="sibTrans" presStyleCnt="0"/>
      <dgm:spPr/>
    </dgm:pt>
    <dgm:pt modelId="{332D1BCD-C5F5-429B-A109-4FC67F057200}" type="pres">
      <dgm:prSet presAssocID="{CBF4B185-1F23-43C0-B0FD-C63533FED478}" presName="node" presStyleLbl="node1" presStyleIdx="1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3B5F8-BAA4-4D39-BA8E-6DD879A2729D}" type="pres">
      <dgm:prSet presAssocID="{5B046404-EFAB-4C95-A34D-C11FCD259E18}" presName="sibTrans" presStyleCnt="0"/>
      <dgm:spPr/>
    </dgm:pt>
    <dgm:pt modelId="{CD60601A-71C4-43CB-9DDC-9E8BE1B3552B}" type="pres">
      <dgm:prSet presAssocID="{5EAAB75B-ADE3-4ECF-B486-CD80F77EFFF2}" presName="node" presStyleLbl="node1" presStyleIdx="2" presStyleCnt="6" custScaleY="98289" custLinFactNeighborX="-1742" custLinFactNeighborY="18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A843CF-9E59-4016-94F2-FE629C38A8FC}" type="pres">
      <dgm:prSet presAssocID="{FBFECFAE-2967-44BA-962C-35DFCF4AAE96}" presName="sibTrans" presStyleCnt="0"/>
      <dgm:spPr/>
    </dgm:pt>
    <dgm:pt modelId="{B490A496-E471-4565-AA25-286E6C32BF88}" type="pres">
      <dgm:prSet presAssocID="{A78F9628-24C2-4689-B9D4-7B74D46C7313}" presName="node" presStyleLbl="node1" presStyleIdx="3" presStyleCnt="6" custLinFactNeighborY="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FB137F-FEAC-47DA-84E4-99AEE9675642}" type="pres">
      <dgm:prSet presAssocID="{EA5166CD-01A2-453D-9C33-C92346CC690A}" presName="sibTrans" presStyleCnt="0"/>
      <dgm:spPr/>
    </dgm:pt>
    <dgm:pt modelId="{292F72CE-AFE3-46C4-B2B8-B9F01896B072}" type="pres">
      <dgm:prSet presAssocID="{737B3DC7-5FBF-4F16-911C-9F1D0DB118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C5230F-9601-410F-9A91-949DD9E7057B}" type="pres">
      <dgm:prSet presAssocID="{0768BD01-9302-44ED-83DF-4A675FCB1C76}" presName="sibTrans" presStyleCnt="0"/>
      <dgm:spPr/>
    </dgm:pt>
    <dgm:pt modelId="{2A921F8B-9BFA-45E9-9459-00A65359DED7}" type="pres">
      <dgm:prSet presAssocID="{1B84B618-C1A3-4D01-9347-F757B348F340}" presName="node" presStyleLbl="node1" presStyleIdx="5" presStyleCnt="6" custLinFactNeighborX="-35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7B67B6-0964-40C5-B69F-8405E0400C79}" srcId="{A95568FE-0649-458A-9B04-FB3E44BA4679}" destId="{5EAAB75B-ADE3-4ECF-B486-CD80F77EFFF2}" srcOrd="2" destOrd="0" parTransId="{D1E4A312-FA4C-4715-8C29-8DAE14DE1FD1}" sibTransId="{FBFECFAE-2967-44BA-962C-35DFCF4AAE96}"/>
    <dgm:cxn modelId="{395D87C8-133F-4F92-95F4-7904FB9EDB98}" srcId="{A95568FE-0649-458A-9B04-FB3E44BA4679}" destId="{1B84B618-C1A3-4D01-9347-F757B348F340}" srcOrd="5" destOrd="0" parTransId="{52E1ECD0-C726-4FE5-B960-7E2F3D745775}" sibTransId="{05EE5473-3584-4160-BD8F-69B8D9B1695D}"/>
    <dgm:cxn modelId="{5CE8D8D7-872F-49BE-9C16-DC26028B7CCC}" type="presOf" srcId="{1B84B618-C1A3-4D01-9347-F757B348F340}" destId="{2A921F8B-9BFA-45E9-9459-00A65359DED7}" srcOrd="0" destOrd="0" presId="urn:microsoft.com/office/officeart/2005/8/layout/default"/>
    <dgm:cxn modelId="{34E4A59B-AAB9-491F-9D37-1E1388087E14}" type="presOf" srcId="{5EAAB75B-ADE3-4ECF-B486-CD80F77EFFF2}" destId="{CD60601A-71C4-43CB-9DDC-9E8BE1B3552B}" srcOrd="0" destOrd="0" presId="urn:microsoft.com/office/officeart/2005/8/layout/default"/>
    <dgm:cxn modelId="{4815147A-33C8-4ADC-890F-B8C606420CB1}" type="presOf" srcId="{A95568FE-0649-458A-9B04-FB3E44BA4679}" destId="{172D32EF-0ADA-4C8F-9A8E-F65BB29516FB}" srcOrd="0" destOrd="0" presId="urn:microsoft.com/office/officeart/2005/8/layout/default"/>
    <dgm:cxn modelId="{CBC3A7D3-5261-4036-B25D-EE7416D4ED30}" srcId="{A95568FE-0649-458A-9B04-FB3E44BA4679}" destId="{A78F9628-24C2-4689-B9D4-7B74D46C7313}" srcOrd="3" destOrd="0" parTransId="{1F53500A-87E5-4E45-AF86-F81205A31A5E}" sibTransId="{EA5166CD-01A2-453D-9C33-C92346CC690A}"/>
    <dgm:cxn modelId="{76C0FA0B-41A1-4FD8-8735-A75CC8EFEEE9}" srcId="{A95568FE-0649-458A-9B04-FB3E44BA4679}" destId="{737B3DC7-5FBF-4F16-911C-9F1D0DB1185A}" srcOrd="4" destOrd="0" parTransId="{CC281FD8-968F-478B-B0AA-7E2D6103C8F0}" sibTransId="{0768BD01-9302-44ED-83DF-4A675FCB1C76}"/>
    <dgm:cxn modelId="{FB2AE886-3606-4E48-9661-36772C447A67}" type="presOf" srcId="{A78F9628-24C2-4689-B9D4-7B74D46C7313}" destId="{B490A496-E471-4565-AA25-286E6C32BF88}" srcOrd="0" destOrd="0" presId="urn:microsoft.com/office/officeart/2005/8/layout/default"/>
    <dgm:cxn modelId="{E68CB54C-D8C9-4E3F-B523-5FF52BBE01C7}" type="presOf" srcId="{737B3DC7-5FBF-4F16-911C-9F1D0DB1185A}" destId="{292F72CE-AFE3-46C4-B2B8-B9F01896B072}" srcOrd="0" destOrd="0" presId="urn:microsoft.com/office/officeart/2005/8/layout/default"/>
    <dgm:cxn modelId="{3F801C79-E9FB-4010-9D17-98687B5B79FD}" type="presOf" srcId="{23560F0C-8454-4426-80B6-E808F4C0E5AD}" destId="{A006C0E0-1870-447A-B4A5-7F5243C13ED9}" srcOrd="0" destOrd="0" presId="urn:microsoft.com/office/officeart/2005/8/layout/default"/>
    <dgm:cxn modelId="{C939C025-2F6A-41B2-BEB5-BEF97ADD859A}" srcId="{A95568FE-0649-458A-9B04-FB3E44BA4679}" destId="{CBF4B185-1F23-43C0-B0FD-C63533FED478}" srcOrd="1" destOrd="0" parTransId="{1A7B327C-7296-4CE0-B2D2-3A20CBAA7FF9}" sibTransId="{5B046404-EFAB-4C95-A34D-C11FCD259E18}"/>
    <dgm:cxn modelId="{C4F60C57-2673-4012-AD3F-E9B75DBF6A8B}" type="presOf" srcId="{CBF4B185-1F23-43C0-B0FD-C63533FED478}" destId="{332D1BCD-C5F5-429B-A109-4FC67F057200}" srcOrd="0" destOrd="0" presId="urn:microsoft.com/office/officeart/2005/8/layout/default"/>
    <dgm:cxn modelId="{F32380FC-9AD7-4A40-994B-F3A0FA32C2D8}" srcId="{A95568FE-0649-458A-9B04-FB3E44BA4679}" destId="{23560F0C-8454-4426-80B6-E808F4C0E5AD}" srcOrd="0" destOrd="0" parTransId="{CFBC4A74-B6B2-47BA-8762-F6FB4143643C}" sibTransId="{26DC6C73-1694-4B43-AF2C-BDF79D3BF5EA}"/>
    <dgm:cxn modelId="{B569CA83-375D-4FFC-AF62-72CB86BC244D}" type="presParOf" srcId="{172D32EF-0ADA-4C8F-9A8E-F65BB29516FB}" destId="{A006C0E0-1870-447A-B4A5-7F5243C13ED9}" srcOrd="0" destOrd="0" presId="urn:microsoft.com/office/officeart/2005/8/layout/default"/>
    <dgm:cxn modelId="{9D78B5EE-83F7-433D-93FF-E660C6C6728F}" type="presParOf" srcId="{172D32EF-0ADA-4C8F-9A8E-F65BB29516FB}" destId="{A67DF999-4BC5-4BC9-ADCF-56A2A520A85A}" srcOrd="1" destOrd="0" presId="urn:microsoft.com/office/officeart/2005/8/layout/default"/>
    <dgm:cxn modelId="{0E6A86B2-7F67-4495-9DAE-CEAD7BB2E970}" type="presParOf" srcId="{172D32EF-0ADA-4C8F-9A8E-F65BB29516FB}" destId="{332D1BCD-C5F5-429B-A109-4FC67F057200}" srcOrd="2" destOrd="0" presId="urn:microsoft.com/office/officeart/2005/8/layout/default"/>
    <dgm:cxn modelId="{044B739F-8850-4729-8D16-27D0BC21A10E}" type="presParOf" srcId="{172D32EF-0ADA-4C8F-9A8E-F65BB29516FB}" destId="{F2E3B5F8-BAA4-4D39-BA8E-6DD879A2729D}" srcOrd="3" destOrd="0" presId="urn:microsoft.com/office/officeart/2005/8/layout/default"/>
    <dgm:cxn modelId="{75E44C80-2925-4A5E-80D7-A03A22798827}" type="presParOf" srcId="{172D32EF-0ADA-4C8F-9A8E-F65BB29516FB}" destId="{CD60601A-71C4-43CB-9DDC-9E8BE1B3552B}" srcOrd="4" destOrd="0" presId="urn:microsoft.com/office/officeart/2005/8/layout/default"/>
    <dgm:cxn modelId="{25E2D955-A344-44C1-98F9-A6F70DD08F28}" type="presParOf" srcId="{172D32EF-0ADA-4C8F-9A8E-F65BB29516FB}" destId="{14A843CF-9E59-4016-94F2-FE629C38A8FC}" srcOrd="5" destOrd="0" presId="urn:microsoft.com/office/officeart/2005/8/layout/default"/>
    <dgm:cxn modelId="{2A769ACF-7111-47B9-A220-A4D8D1D37EE7}" type="presParOf" srcId="{172D32EF-0ADA-4C8F-9A8E-F65BB29516FB}" destId="{B490A496-E471-4565-AA25-286E6C32BF88}" srcOrd="6" destOrd="0" presId="urn:microsoft.com/office/officeart/2005/8/layout/default"/>
    <dgm:cxn modelId="{0E6864E0-6580-4E91-AF6D-46DBE46576D7}" type="presParOf" srcId="{172D32EF-0ADA-4C8F-9A8E-F65BB29516FB}" destId="{BEFB137F-FEAC-47DA-84E4-99AEE9675642}" srcOrd="7" destOrd="0" presId="urn:microsoft.com/office/officeart/2005/8/layout/default"/>
    <dgm:cxn modelId="{E2CE669C-3F25-4729-91FB-F73E9916AF69}" type="presParOf" srcId="{172D32EF-0ADA-4C8F-9A8E-F65BB29516FB}" destId="{292F72CE-AFE3-46C4-B2B8-B9F01896B072}" srcOrd="8" destOrd="0" presId="urn:microsoft.com/office/officeart/2005/8/layout/default"/>
    <dgm:cxn modelId="{C6157739-01C1-410A-A60C-BB70B9FD0E8D}" type="presParOf" srcId="{172D32EF-0ADA-4C8F-9A8E-F65BB29516FB}" destId="{30C5230F-9601-410F-9A91-949DD9E7057B}" srcOrd="9" destOrd="0" presId="urn:microsoft.com/office/officeart/2005/8/layout/default"/>
    <dgm:cxn modelId="{4E318E1B-9D93-45B8-81E4-10E2FC486E0E}" type="presParOf" srcId="{172D32EF-0ADA-4C8F-9A8E-F65BB29516FB}" destId="{2A921F8B-9BFA-45E9-9459-00A65359DED7}" srcOrd="10" destOrd="0" presId="urn:microsoft.com/office/officeart/2005/8/layout/default"/>
  </dgm:cxnLst>
  <dgm:bg>
    <a:effectLst>
      <a:outerShdw blurRad="584200" dist="38100" dir="17340000" sx="85000" sy="85000" algn="tl" rotWithShape="0">
        <a:prstClr val="black">
          <a:alpha val="5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B8BDF2-D687-40FE-8404-21DB2F1FECA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19CE263-3418-4A85-AA9D-27F27AD27FEB}">
      <dgm:prSet phldrT="[Texto]" custT="1"/>
      <dgm:spPr>
        <a:solidFill>
          <a:srgbClr val="E6731E"/>
        </a:solidFill>
        <a:effectLst/>
        <a:scene3d>
          <a:camera prst="orthographicFront"/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C" sz="2400" b="1" dirty="0">
              <a:solidFill>
                <a:schemeClr val="bg1"/>
              </a:solidFill>
              <a:latin typeface="+mj-lt"/>
            </a:rPr>
            <a:t>Importador</a:t>
          </a:r>
        </a:p>
        <a:p>
          <a:r>
            <a:rPr lang="es-EC" sz="2400" dirty="0">
              <a:solidFill>
                <a:schemeClr val="bg1"/>
              </a:solidFill>
              <a:latin typeface="+mj-lt"/>
            </a:rPr>
            <a:t>Persona natural o jurídica que ingresa legalmente un </a:t>
          </a:r>
          <a:r>
            <a:rPr lang="es-EC" sz="2400" dirty="0" smtClean="0">
              <a:solidFill>
                <a:schemeClr val="bg1"/>
              </a:solidFill>
              <a:latin typeface="+mj-lt"/>
            </a:rPr>
            <a:t>producto Cosmético </a:t>
          </a:r>
          <a:r>
            <a:rPr lang="es-EC" sz="2400" dirty="0">
              <a:solidFill>
                <a:schemeClr val="bg1"/>
              </a:solidFill>
              <a:latin typeface="+mj-lt"/>
            </a:rPr>
            <a:t>en un País Miembro.</a:t>
          </a:r>
          <a:endParaRPr lang="es-ES" sz="2400" dirty="0">
            <a:solidFill>
              <a:schemeClr val="bg1"/>
            </a:solidFill>
            <a:latin typeface="+mj-lt"/>
          </a:endParaRPr>
        </a:p>
      </dgm:t>
    </dgm:pt>
    <dgm:pt modelId="{37471EFC-D369-4E8C-ACE6-9B5AD327D92D}" type="parTrans" cxnId="{7A6A8B40-812C-4A63-8416-AA7AE9A869E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E749883C-1445-448F-A73C-70C44092A8B1}" type="sibTrans" cxnId="{7A6A8B40-812C-4A63-8416-AA7AE9A869E0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29DA220F-7696-4F71-8A6B-DADAE6A71FAE}">
      <dgm:prSet phldrT="[Texto]" custT="1"/>
      <dgm:spPr>
        <a:solidFill>
          <a:srgbClr val="2E3191"/>
        </a:solidFill>
        <a:effectLst/>
        <a:scene3d>
          <a:camera prst="orthographicFront"/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C" sz="2400" b="1" dirty="0">
              <a:solidFill>
                <a:schemeClr val="bg1"/>
              </a:solidFill>
              <a:latin typeface="+mj-lt"/>
            </a:rPr>
            <a:t>Importador Paralelo</a:t>
          </a:r>
        </a:p>
        <a:p>
          <a:r>
            <a:rPr lang="es-EC" sz="2400" dirty="0">
              <a:solidFill>
                <a:schemeClr val="bg1"/>
              </a:solidFill>
              <a:latin typeface="+mj-lt"/>
            </a:rPr>
            <a:t>Persona natural o jurídica que se acoge a la NSO existente </a:t>
          </a:r>
          <a:r>
            <a:rPr lang="es-EC" sz="2400" dirty="0" smtClean="0">
              <a:solidFill>
                <a:schemeClr val="bg1"/>
              </a:solidFill>
              <a:latin typeface="+mj-lt"/>
            </a:rPr>
            <a:t>de un </a:t>
          </a:r>
          <a:r>
            <a:rPr lang="es-EC" sz="2400" dirty="0">
              <a:solidFill>
                <a:schemeClr val="bg1"/>
              </a:solidFill>
              <a:latin typeface="+mj-lt"/>
            </a:rPr>
            <a:t>producto cosmético para su importación </a:t>
          </a:r>
          <a:r>
            <a:rPr lang="es-EC" sz="2400" dirty="0" smtClean="0">
              <a:solidFill>
                <a:schemeClr val="bg1"/>
              </a:solidFill>
              <a:latin typeface="+mj-lt"/>
            </a:rPr>
            <a:t>y comercialización </a:t>
          </a:r>
          <a:r>
            <a:rPr lang="es-EC" sz="2400" dirty="0">
              <a:solidFill>
                <a:schemeClr val="bg1"/>
              </a:solidFill>
              <a:latin typeface="+mj-lt"/>
            </a:rPr>
            <a:t>en la subregión </a:t>
          </a:r>
          <a:r>
            <a:rPr lang="es-EC" sz="2400" dirty="0" smtClean="0">
              <a:solidFill>
                <a:schemeClr val="bg1"/>
              </a:solidFill>
              <a:latin typeface="+mj-lt"/>
            </a:rPr>
            <a:t>andina, quien </a:t>
          </a:r>
          <a:r>
            <a:rPr lang="es-EC" sz="2400" dirty="0">
              <a:solidFill>
                <a:schemeClr val="bg1"/>
              </a:solidFill>
              <a:latin typeface="+mj-lt"/>
            </a:rPr>
            <a:t>debe tener domicilio legal en el País Miembro de comercialización </a:t>
          </a:r>
          <a:endParaRPr lang="es-ES" sz="2400" dirty="0">
            <a:solidFill>
              <a:schemeClr val="bg1"/>
            </a:solidFill>
            <a:latin typeface="+mj-lt"/>
          </a:endParaRPr>
        </a:p>
      </dgm:t>
    </dgm:pt>
    <dgm:pt modelId="{9AE33F2A-A136-4B19-AA3E-62F9C4F5B507}" type="parTrans" cxnId="{B95BFECF-6DA9-468C-AC7A-82C26C15C3AE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571127BA-177E-4072-B92B-36CE9DA1819A}" type="sibTrans" cxnId="{B95BFECF-6DA9-468C-AC7A-82C26C15C3AE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D4534A6D-3D89-4AE6-BF1C-7E456D40E60D}" type="pres">
      <dgm:prSet presAssocID="{8CB8BDF2-D687-40FE-8404-21DB2F1FEC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89D7C33-638A-4205-9677-FF31A4CF13CB}" type="pres">
      <dgm:prSet presAssocID="{8CB8BDF2-D687-40FE-8404-21DB2F1FECA8}" presName="Name1" presStyleCnt="0"/>
      <dgm:spPr/>
    </dgm:pt>
    <dgm:pt modelId="{1BBD6348-5B1E-4DFC-9FEA-94900DF550AC}" type="pres">
      <dgm:prSet presAssocID="{8CB8BDF2-D687-40FE-8404-21DB2F1FECA8}" presName="cycle" presStyleCnt="0"/>
      <dgm:spPr/>
    </dgm:pt>
    <dgm:pt modelId="{A0B17084-F023-4CC0-8282-8373A58DF337}" type="pres">
      <dgm:prSet presAssocID="{8CB8BDF2-D687-40FE-8404-21DB2F1FECA8}" presName="srcNode" presStyleLbl="node1" presStyleIdx="0" presStyleCnt="2"/>
      <dgm:spPr/>
    </dgm:pt>
    <dgm:pt modelId="{E9EB8428-6F2C-4E52-B8ED-E02ACCA7855A}" type="pres">
      <dgm:prSet presAssocID="{8CB8BDF2-D687-40FE-8404-21DB2F1FECA8}" presName="conn" presStyleLbl="parChTrans1D2" presStyleIdx="0" presStyleCnt="1" custLinFactNeighborX="-8210" custLinFactNeighborY="117"/>
      <dgm:spPr/>
      <dgm:t>
        <a:bodyPr/>
        <a:lstStyle/>
        <a:p>
          <a:endParaRPr lang="es-EC"/>
        </a:p>
      </dgm:t>
    </dgm:pt>
    <dgm:pt modelId="{5DBC4802-1AAF-499A-86EA-6005DFECCB67}" type="pres">
      <dgm:prSet presAssocID="{8CB8BDF2-D687-40FE-8404-21DB2F1FECA8}" presName="extraNode" presStyleLbl="node1" presStyleIdx="0" presStyleCnt="2"/>
      <dgm:spPr/>
    </dgm:pt>
    <dgm:pt modelId="{00834460-DDB4-4739-8452-1C1E7AF1D5B3}" type="pres">
      <dgm:prSet presAssocID="{8CB8BDF2-D687-40FE-8404-21DB2F1FECA8}" presName="dstNode" presStyleLbl="node1" presStyleIdx="0" presStyleCnt="2"/>
      <dgm:spPr/>
    </dgm:pt>
    <dgm:pt modelId="{908DA39A-9BB7-4EFE-A0FD-95540B8B8764}" type="pres">
      <dgm:prSet presAssocID="{619CE263-3418-4A85-AA9D-27F27AD27FEB}" presName="text_1" presStyleLbl="node1" presStyleIdx="0" presStyleCnt="2" custScaleX="909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FBC143-38D8-4F56-B87F-B99033C6E9A1}" type="pres">
      <dgm:prSet presAssocID="{619CE263-3418-4A85-AA9D-27F27AD27FEB}" presName="accent_1" presStyleCnt="0"/>
      <dgm:spPr/>
    </dgm:pt>
    <dgm:pt modelId="{81221577-9823-42EA-B988-6A69DE09E713}" type="pres">
      <dgm:prSet presAssocID="{619CE263-3418-4A85-AA9D-27F27AD27FEB}" presName="accentRepeatNode" presStyleLbl="solidFgAcc1" presStyleIdx="0" presStyleCnt="2" custLinFactNeighborX="11381"/>
      <dgm:spPr>
        <a:ln>
          <a:noFill/>
        </a:ln>
      </dgm:spPr>
    </dgm:pt>
    <dgm:pt modelId="{739202E5-BBFF-4E1F-88F6-03CD83891380}" type="pres">
      <dgm:prSet presAssocID="{29DA220F-7696-4F71-8A6B-DADAE6A71FAE}" presName="text_2" presStyleLbl="node1" presStyleIdx="1" presStyleCnt="2" custScaleX="92402" custScaleY="1210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89E35F-77C5-420F-8F04-003333BCCA9F}" type="pres">
      <dgm:prSet presAssocID="{29DA220F-7696-4F71-8A6B-DADAE6A71FAE}" presName="accent_2" presStyleCnt="0"/>
      <dgm:spPr/>
    </dgm:pt>
    <dgm:pt modelId="{86468F64-8224-4485-BA90-4CACB029D675}" type="pres">
      <dgm:prSet presAssocID="{29DA220F-7696-4F71-8A6B-DADAE6A71FAE}" presName="accentRepeatNode" presStyleLbl="solidFgAcc1" presStyleIdx="1" presStyleCnt="2" custLinFactNeighborX="11381"/>
      <dgm:spPr>
        <a:ln>
          <a:noFill/>
        </a:ln>
      </dgm:spPr>
    </dgm:pt>
  </dgm:ptLst>
  <dgm:cxnLst>
    <dgm:cxn modelId="{B95BFECF-6DA9-468C-AC7A-82C26C15C3AE}" srcId="{8CB8BDF2-D687-40FE-8404-21DB2F1FECA8}" destId="{29DA220F-7696-4F71-8A6B-DADAE6A71FAE}" srcOrd="1" destOrd="0" parTransId="{9AE33F2A-A136-4B19-AA3E-62F9C4F5B507}" sibTransId="{571127BA-177E-4072-B92B-36CE9DA1819A}"/>
    <dgm:cxn modelId="{7A6A8B40-812C-4A63-8416-AA7AE9A869E0}" srcId="{8CB8BDF2-D687-40FE-8404-21DB2F1FECA8}" destId="{619CE263-3418-4A85-AA9D-27F27AD27FEB}" srcOrd="0" destOrd="0" parTransId="{37471EFC-D369-4E8C-ACE6-9B5AD327D92D}" sibTransId="{E749883C-1445-448F-A73C-70C44092A8B1}"/>
    <dgm:cxn modelId="{B6976F63-AEBE-46AE-8133-5E26949910C5}" type="presOf" srcId="{29DA220F-7696-4F71-8A6B-DADAE6A71FAE}" destId="{739202E5-BBFF-4E1F-88F6-03CD83891380}" srcOrd="0" destOrd="0" presId="urn:microsoft.com/office/officeart/2008/layout/VerticalCurvedList"/>
    <dgm:cxn modelId="{4D1A782A-B07C-4C12-83B2-A21022295728}" type="presOf" srcId="{619CE263-3418-4A85-AA9D-27F27AD27FEB}" destId="{908DA39A-9BB7-4EFE-A0FD-95540B8B8764}" srcOrd="0" destOrd="0" presId="urn:microsoft.com/office/officeart/2008/layout/VerticalCurvedList"/>
    <dgm:cxn modelId="{9A8FC58B-CA66-4125-BACC-C80191373CE1}" type="presOf" srcId="{8CB8BDF2-D687-40FE-8404-21DB2F1FECA8}" destId="{D4534A6D-3D89-4AE6-BF1C-7E456D40E60D}" srcOrd="0" destOrd="0" presId="urn:microsoft.com/office/officeart/2008/layout/VerticalCurvedList"/>
    <dgm:cxn modelId="{64A38ACB-DA80-40B0-8CD1-E3EF076128A0}" type="presOf" srcId="{E749883C-1445-448F-A73C-70C44092A8B1}" destId="{E9EB8428-6F2C-4E52-B8ED-E02ACCA7855A}" srcOrd="0" destOrd="0" presId="urn:microsoft.com/office/officeart/2008/layout/VerticalCurvedList"/>
    <dgm:cxn modelId="{486D0269-58DA-44F9-98A5-93316D9915B7}" type="presParOf" srcId="{D4534A6D-3D89-4AE6-BF1C-7E456D40E60D}" destId="{289D7C33-638A-4205-9677-FF31A4CF13CB}" srcOrd="0" destOrd="0" presId="urn:microsoft.com/office/officeart/2008/layout/VerticalCurvedList"/>
    <dgm:cxn modelId="{955A183E-962E-4882-AF74-EEA9A7ADDFEE}" type="presParOf" srcId="{289D7C33-638A-4205-9677-FF31A4CF13CB}" destId="{1BBD6348-5B1E-4DFC-9FEA-94900DF550AC}" srcOrd="0" destOrd="0" presId="urn:microsoft.com/office/officeart/2008/layout/VerticalCurvedList"/>
    <dgm:cxn modelId="{BAA9B68B-EF1C-4FF2-89E4-618EC4F26176}" type="presParOf" srcId="{1BBD6348-5B1E-4DFC-9FEA-94900DF550AC}" destId="{A0B17084-F023-4CC0-8282-8373A58DF337}" srcOrd="0" destOrd="0" presId="urn:microsoft.com/office/officeart/2008/layout/VerticalCurvedList"/>
    <dgm:cxn modelId="{B0D5D30F-DA6E-475C-BE5B-DCC94C94EE4B}" type="presParOf" srcId="{1BBD6348-5B1E-4DFC-9FEA-94900DF550AC}" destId="{E9EB8428-6F2C-4E52-B8ED-E02ACCA7855A}" srcOrd="1" destOrd="0" presId="urn:microsoft.com/office/officeart/2008/layout/VerticalCurvedList"/>
    <dgm:cxn modelId="{51B177C3-ECFF-4E58-9CE3-94D3199B92B9}" type="presParOf" srcId="{1BBD6348-5B1E-4DFC-9FEA-94900DF550AC}" destId="{5DBC4802-1AAF-499A-86EA-6005DFECCB67}" srcOrd="2" destOrd="0" presId="urn:microsoft.com/office/officeart/2008/layout/VerticalCurvedList"/>
    <dgm:cxn modelId="{62D32538-B4EE-477D-B3DE-DAD9DAB46C11}" type="presParOf" srcId="{1BBD6348-5B1E-4DFC-9FEA-94900DF550AC}" destId="{00834460-DDB4-4739-8452-1C1E7AF1D5B3}" srcOrd="3" destOrd="0" presId="urn:microsoft.com/office/officeart/2008/layout/VerticalCurvedList"/>
    <dgm:cxn modelId="{DDCD8F29-DCC3-40C4-9105-034F74D719BD}" type="presParOf" srcId="{289D7C33-638A-4205-9677-FF31A4CF13CB}" destId="{908DA39A-9BB7-4EFE-A0FD-95540B8B8764}" srcOrd="1" destOrd="0" presId="urn:microsoft.com/office/officeart/2008/layout/VerticalCurvedList"/>
    <dgm:cxn modelId="{B0C4601D-0071-4681-8E6F-9C1119471356}" type="presParOf" srcId="{289D7C33-638A-4205-9677-FF31A4CF13CB}" destId="{FCFBC143-38D8-4F56-B87F-B99033C6E9A1}" srcOrd="2" destOrd="0" presId="urn:microsoft.com/office/officeart/2008/layout/VerticalCurvedList"/>
    <dgm:cxn modelId="{EFBC95A8-FB58-41B6-BC39-D04E57A35A84}" type="presParOf" srcId="{FCFBC143-38D8-4F56-B87F-B99033C6E9A1}" destId="{81221577-9823-42EA-B988-6A69DE09E713}" srcOrd="0" destOrd="0" presId="urn:microsoft.com/office/officeart/2008/layout/VerticalCurvedList"/>
    <dgm:cxn modelId="{39A0E9EE-8610-41BF-9626-FFAA7C15B57E}" type="presParOf" srcId="{289D7C33-638A-4205-9677-FF31A4CF13CB}" destId="{739202E5-BBFF-4E1F-88F6-03CD83891380}" srcOrd="3" destOrd="0" presId="urn:microsoft.com/office/officeart/2008/layout/VerticalCurvedList"/>
    <dgm:cxn modelId="{C3946651-2629-466A-88AC-07B131474729}" type="presParOf" srcId="{289D7C33-638A-4205-9677-FF31A4CF13CB}" destId="{6F89E35F-77C5-420F-8F04-003333BCCA9F}" srcOrd="4" destOrd="0" presId="urn:microsoft.com/office/officeart/2008/layout/VerticalCurvedList"/>
    <dgm:cxn modelId="{31187B6E-9B78-4E39-8EBB-58F9418BC52A}" type="presParOf" srcId="{6F89E35F-77C5-420F-8F04-003333BCCA9F}" destId="{86468F64-8224-4485-BA90-4CACB029D6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0969D5-8BF6-4B85-A01A-BCA3FF92EAEE}" type="doc">
      <dgm:prSet loTypeId="urn:microsoft.com/office/officeart/2005/8/layout/b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B3B3C3D-D55F-443E-A054-0DF0624BBD90}">
      <dgm:prSet phldrT="[Texto]" custT="1"/>
      <dgm:spPr>
        <a:solidFill>
          <a:schemeClr val="accent1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C" sz="2000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rPr>
            <a:t>a. El nombre del producto;</a:t>
          </a:r>
          <a:endParaRPr lang="es-ES" sz="2000" dirty="0">
            <a:solidFill>
              <a:schemeClr val="tx1"/>
            </a:solidFill>
            <a:latin typeface="+mj-lt"/>
          </a:endParaRPr>
        </a:p>
      </dgm:t>
    </dgm:pt>
    <dgm:pt modelId="{825883B0-4BFD-4F3C-99E5-55CFBA70A1AE}" type="parTrans" cxnId="{96F713BA-3C87-4C53-90DD-ACF20C94903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DC6A85E7-D557-45EA-9685-4B6135358536}" type="sibTrans" cxnId="{96F713BA-3C87-4C53-90DD-ACF20C94903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endParaRPr lang="es-ES" sz="1600">
            <a:solidFill>
              <a:schemeClr val="tx1"/>
            </a:solidFill>
            <a:latin typeface="+mj-lt"/>
          </a:endParaRPr>
        </a:p>
      </dgm:t>
    </dgm:pt>
    <dgm:pt modelId="{E118B00D-5F6C-496A-82C4-ED226DF3FB6F}">
      <dgm:prSet phldrT="[Texto]" custT="1"/>
      <dgm:spPr>
        <a:solidFill>
          <a:schemeClr val="accent1">
            <a:lumMod val="7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C" sz="19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rPr>
            <a:t>c. </a:t>
          </a:r>
          <a:r>
            <a:rPr lang="es-EC" sz="1900" dirty="0">
              <a:solidFill>
                <a:schemeClr val="bg1"/>
              </a:solidFill>
              <a:latin typeface="+mj-lt"/>
              <a:sym typeface="Calibri"/>
            </a:rPr>
            <a:t>Nombre o razón social  y dirección del interesado que solicita acogerse al código de NSO</a:t>
          </a:r>
          <a:endParaRPr lang="es-ES" sz="1900" dirty="0">
            <a:solidFill>
              <a:schemeClr val="bg1"/>
            </a:solidFill>
            <a:latin typeface="+mj-lt"/>
          </a:endParaRPr>
        </a:p>
      </dgm:t>
    </dgm:pt>
    <dgm:pt modelId="{3C0533B8-FA1F-4ABD-BDBF-3BCE69C176DD}" type="parTrans" cxnId="{D1A6AF88-1289-4C81-867C-19779A80CEC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E8C0E3E0-29CA-4FAA-94DD-119C0C2F8305}" type="sibTrans" cxnId="{D1A6AF88-1289-4C81-867C-19779A80CECC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endParaRPr lang="es-ES" sz="1600">
            <a:solidFill>
              <a:schemeClr val="tx1"/>
            </a:solidFill>
            <a:latin typeface="+mj-lt"/>
          </a:endParaRPr>
        </a:p>
      </dgm:t>
    </dgm:pt>
    <dgm:pt modelId="{215E9BA0-A5F1-4EDE-A6F6-FB89A567514A}">
      <dgm:prSet phldrT="[Texto]" custT="1"/>
      <dgm:spPr>
        <a:solidFill>
          <a:srgbClr val="2E3191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anchor="ctr"/>
        <a:lstStyle/>
        <a:p>
          <a:r>
            <a:rPr lang="es-EC" sz="2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rPr>
            <a:t>d) </a:t>
          </a:r>
          <a:r>
            <a:rPr lang="es-EC" sz="2000" dirty="0">
              <a:solidFill>
                <a:schemeClr val="bg1"/>
              </a:solidFill>
              <a:latin typeface="+mj-lt"/>
              <a:sym typeface="Calibri"/>
            </a:rPr>
            <a:t>Nombre o razón social, dirección y país del </a:t>
          </a:r>
          <a:r>
            <a:rPr lang="es-EC" sz="2000" dirty="0" smtClean="0">
              <a:solidFill>
                <a:schemeClr val="bg1"/>
              </a:solidFill>
              <a:latin typeface="+mj-lt"/>
              <a:sym typeface="Calibri"/>
            </a:rPr>
            <a:t>fabricante.</a:t>
          </a:r>
          <a:endParaRPr lang="es-ES" sz="2000" dirty="0">
            <a:solidFill>
              <a:schemeClr val="bg1"/>
            </a:solidFill>
            <a:latin typeface="+mj-lt"/>
          </a:endParaRPr>
        </a:p>
      </dgm:t>
    </dgm:pt>
    <dgm:pt modelId="{124A928C-90C2-475A-A519-5F772B3EC461}" type="parTrans" cxnId="{763B3ED9-C922-4353-9A80-BD2A4206621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77DC3829-334E-4801-BE52-D355DB31607D}" type="sibTrans" cxnId="{763B3ED9-C922-4353-9A80-BD2A4206621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endParaRPr lang="es-ES" sz="1600">
            <a:solidFill>
              <a:schemeClr val="tx1"/>
            </a:solidFill>
            <a:latin typeface="+mj-lt"/>
          </a:endParaRPr>
        </a:p>
      </dgm:t>
    </dgm:pt>
    <dgm:pt modelId="{CA6A33D5-CEE8-41C1-A3E6-065402316F0D}">
      <dgm:prSet phldrT="[Texto]" custT="1"/>
      <dgm:spPr>
        <a:solidFill>
          <a:srgbClr val="5030C2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C" sz="1900" dirty="0">
              <a:solidFill>
                <a:schemeClr val="bg1"/>
              </a:solidFill>
              <a:latin typeface="+mj-lt"/>
              <a:cs typeface="Calibri"/>
            </a:rPr>
            <a:t>e. </a:t>
          </a:r>
          <a:r>
            <a:rPr lang="es-EC" sz="1900" dirty="0">
              <a:solidFill>
                <a:schemeClr val="bg1"/>
              </a:solidFill>
              <a:latin typeface="+mj-lt"/>
            </a:rPr>
            <a:t>La Autorización del fabricante, cuando corresponda según la legislación interna de cada País Miembro</a:t>
          </a:r>
          <a:endParaRPr lang="es-ES" sz="1900" dirty="0">
            <a:solidFill>
              <a:schemeClr val="bg1"/>
            </a:solidFill>
            <a:latin typeface="+mj-lt"/>
          </a:endParaRPr>
        </a:p>
      </dgm:t>
    </dgm:pt>
    <dgm:pt modelId="{BB76B1AC-477E-4362-B163-D49628993930}" type="parTrans" cxnId="{31CB4F0A-DD19-4DC0-B100-4681DF38D6F8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5BAB9CBC-823B-4A78-89F1-6924BE21F220}" type="sibTrans" cxnId="{31CB4F0A-DD19-4DC0-B100-4681DF38D6F8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+mj-lt"/>
          </a:endParaRPr>
        </a:p>
      </dgm:t>
    </dgm:pt>
    <dgm:pt modelId="{FACFB49C-12E4-42D0-B30C-C3B75DB2ED5B}">
      <dgm:prSet phldrT="[Texto]" custT="1"/>
      <dgm:spPr>
        <a:solidFill>
          <a:schemeClr val="accent5">
            <a:lumMod val="7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2000" dirty="0">
              <a:solidFill>
                <a:schemeClr val="bg1"/>
              </a:solidFill>
              <a:latin typeface="+mj-lt"/>
            </a:rPr>
            <a:t>b. </a:t>
          </a:r>
          <a:r>
            <a:rPr lang="es-EC" sz="2000" dirty="0">
              <a:solidFill>
                <a:schemeClr val="bg1"/>
              </a:solidFill>
              <a:latin typeface="+mj-lt"/>
            </a:rPr>
            <a:t>Código de NSO al cual solicita acogerse</a:t>
          </a:r>
          <a:endParaRPr lang="es-ES" sz="2000" dirty="0">
            <a:solidFill>
              <a:schemeClr val="bg1"/>
            </a:solidFill>
            <a:latin typeface="+mj-lt"/>
          </a:endParaRPr>
        </a:p>
      </dgm:t>
    </dgm:pt>
    <dgm:pt modelId="{334EF235-CEE3-4B15-AEB9-6566AAAF255C}" type="parTrans" cxnId="{3FAA6C22-FEBA-4AB9-8147-A474036685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03C4A8-8ABE-4C3F-9775-28247109DAB5}" type="sibTrans" cxnId="{3FAA6C22-FEBA-4AB9-8147-A4740366851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endParaRPr lang="es-EC">
            <a:solidFill>
              <a:schemeClr val="tx1"/>
            </a:solidFill>
          </a:endParaRPr>
        </a:p>
      </dgm:t>
    </dgm:pt>
    <dgm:pt modelId="{6036DBDB-B634-4343-A2E1-4E5378730B9F}" type="pres">
      <dgm:prSet presAssocID="{300969D5-8BF6-4B85-A01A-BCA3FF92EA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D3BEB3-3279-4D0D-AF1A-8D21B4A413E7}" type="pres">
      <dgm:prSet presAssocID="{AB3B3C3D-D55F-443E-A054-0DF0624BBD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BCEB04-C65F-4436-8180-7C95B8940033}" type="pres">
      <dgm:prSet presAssocID="{DC6A85E7-D557-45EA-9685-4B6135358536}" presName="sibTrans" presStyleLbl="sibTrans1D1" presStyleIdx="0" presStyleCnt="4"/>
      <dgm:spPr/>
      <dgm:t>
        <a:bodyPr/>
        <a:lstStyle/>
        <a:p>
          <a:endParaRPr lang="es-EC"/>
        </a:p>
      </dgm:t>
    </dgm:pt>
    <dgm:pt modelId="{915E88F6-1A06-45C5-9B16-FD93ADAD7E36}" type="pres">
      <dgm:prSet presAssocID="{DC6A85E7-D557-45EA-9685-4B6135358536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161A29CA-48DD-4A27-B331-1D2659654F65}" type="pres">
      <dgm:prSet presAssocID="{FACFB49C-12E4-42D0-B30C-C3B75DB2ED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026B43-1DED-434D-A8DA-BD2E5A3EDF31}" type="pres">
      <dgm:prSet presAssocID="{CF03C4A8-8ABE-4C3F-9775-28247109DAB5}" presName="sibTrans" presStyleLbl="sibTrans1D1" presStyleIdx="1" presStyleCnt="4"/>
      <dgm:spPr/>
      <dgm:t>
        <a:bodyPr/>
        <a:lstStyle/>
        <a:p>
          <a:endParaRPr lang="es-EC"/>
        </a:p>
      </dgm:t>
    </dgm:pt>
    <dgm:pt modelId="{8D8DD015-C02D-45E7-BFFD-F422FCAB3571}" type="pres">
      <dgm:prSet presAssocID="{CF03C4A8-8ABE-4C3F-9775-28247109DAB5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98A2199D-57B1-43A9-9914-6C3A173783DB}" type="pres">
      <dgm:prSet presAssocID="{E118B00D-5F6C-496A-82C4-ED226DF3FB6F}" presName="node" presStyleLbl="node1" presStyleIdx="2" presStyleCnt="5" custScaleX="111773" custScaleY="1298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F10BC3-2875-4553-89E7-A0FDE5F3BFE4}" type="pres">
      <dgm:prSet presAssocID="{E8C0E3E0-29CA-4FAA-94DD-119C0C2F8305}" presName="sibTrans" presStyleLbl="sibTrans1D1" presStyleIdx="2" presStyleCnt="4"/>
      <dgm:spPr/>
      <dgm:t>
        <a:bodyPr/>
        <a:lstStyle/>
        <a:p>
          <a:endParaRPr lang="es-EC"/>
        </a:p>
      </dgm:t>
    </dgm:pt>
    <dgm:pt modelId="{39CADE97-A1CE-4D75-972A-058381976526}" type="pres">
      <dgm:prSet presAssocID="{E8C0E3E0-29CA-4FAA-94DD-119C0C2F8305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19199514-CC59-415D-A4D4-E79EAB4FBC94}" type="pres">
      <dgm:prSet presAssocID="{215E9BA0-A5F1-4EDE-A6F6-FB89A567514A}" presName="node" presStyleLbl="node1" presStyleIdx="3" presStyleCnt="5" custScaleY="115050" custLinFactNeighborX="-665" custLinFactNeighborY="25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FD8A1B-051B-4EDB-BA8E-EB1F989388FA}" type="pres">
      <dgm:prSet presAssocID="{77DC3829-334E-4801-BE52-D355DB31607D}" presName="sibTrans" presStyleLbl="sibTrans1D1" presStyleIdx="3" presStyleCnt="4"/>
      <dgm:spPr/>
      <dgm:t>
        <a:bodyPr/>
        <a:lstStyle/>
        <a:p>
          <a:endParaRPr lang="es-EC"/>
        </a:p>
      </dgm:t>
    </dgm:pt>
    <dgm:pt modelId="{5D7319F6-CE53-4306-9553-82B3CAF76204}" type="pres">
      <dgm:prSet presAssocID="{77DC3829-334E-4801-BE52-D355DB31607D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04A510A6-81E6-4965-A38B-02F11B68413A}" type="pres">
      <dgm:prSet presAssocID="{CA6A33D5-CEE8-41C1-A3E6-065402316F0D}" presName="node" presStyleLbl="node1" presStyleIdx="4" presStyleCnt="5" custScaleX="188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2C9033-D2B7-4782-8545-725F20DE9BB7}" type="presOf" srcId="{DC6A85E7-D557-45EA-9685-4B6135358536}" destId="{915E88F6-1A06-45C5-9B16-FD93ADAD7E36}" srcOrd="1" destOrd="0" presId="urn:microsoft.com/office/officeart/2005/8/layout/bProcess3"/>
    <dgm:cxn modelId="{F5D73AE8-D9AF-467D-863C-01513A9A735E}" type="presOf" srcId="{77DC3829-334E-4801-BE52-D355DB31607D}" destId="{5D7319F6-CE53-4306-9553-82B3CAF76204}" srcOrd="1" destOrd="0" presId="urn:microsoft.com/office/officeart/2005/8/layout/bProcess3"/>
    <dgm:cxn modelId="{BC93BB5E-3671-444A-95CD-6FD44960C316}" type="presOf" srcId="{215E9BA0-A5F1-4EDE-A6F6-FB89A567514A}" destId="{19199514-CC59-415D-A4D4-E79EAB4FBC94}" srcOrd="0" destOrd="0" presId="urn:microsoft.com/office/officeart/2005/8/layout/bProcess3"/>
    <dgm:cxn modelId="{31CB4F0A-DD19-4DC0-B100-4681DF38D6F8}" srcId="{300969D5-8BF6-4B85-A01A-BCA3FF92EAEE}" destId="{CA6A33D5-CEE8-41C1-A3E6-065402316F0D}" srcOrd="4" destOrd="0" parTransId="{BB76B1AC-477E-4362-B163-D49628993930}" sibTransId="{5BAB9CBC-823B-4A78-89F1-6924BE21F220}"/>
    <dgm:cxn modelId="{D22A8825-F702-4CD4-9509-EDA12CAA0849}" type="presOf" srcId="{DC6A85E7-D557-45EA-9685-4B6135358536}" destId="{C1BCEB04-C65F-4436-8180-7C95B8940033}" srcOrd="0" destOrd="0" presId="urn:microsoft.com/office/officeart/2005/8/layout/bProcess3"/>
    <dgm:cxn modelId="{CEE7217A-AD9B-4C2D-B009-4035D22CDFBF}" type="presOf" srcId="{300969D5-8BF6-4B85-A01A-BCA3FF92EAEE}" destId="{6036DBDB-B634-4343-A2E1-4E5378730B9F}" srcOrd="0" destOrd="0" presId="urn:microsoft.com/office/officeart/2005/8/layout/bProcess3"/>
    <dgm:cxn modelId="{DD532F84-EAA7-4B68-971A-D6CDE7144FB5}" type="presOf" srcId="{CF03C4A8-8ABE-4C3F-9775-28247109DAB5}" destId="{8D8DD015-C02D-45E7-BFFD-F422FCAB3571}" srcOrd="1" destOrd="0" presId="urn:microsoft.com/office/officeart/2005/8/layout/bProcess3"/>
    <dgm:cxn modelId="{96F713BA-3C87-4C53-90DD-ACF20C949035}" srcId="{300969D5-8BF6-4B85-A01A-BCA3FF92EAEE}" destId="{AB3B3C3D-D55F-443E-A054-0DF0624BBD90}" srcOrd="0" destOrd="0" parTransId="{825883B0-4BFD-4F3C-99E5-55CFBA70A1AE}" sibTransId="{DC6A85E7-D557-45EA-9685-4B6135358536}"/>
    <dgm:cxn modelId="{856C4A9F-8AFA-4FA9-9720-C621D8746550}" type="presOf" srcId="{AB3B3C3D-D55F-443E-A054-0DF0624BBD90}" destId="{53D3BEB3-3279-4D0D-AF1A-8D21B4A413E7}" srcOrd="0" destOrd="0" presId="urn:microsoft.com/office/officeart/2005/8/layout/bProcess3"/>
    <dgm:cxn modelId="{22C7D105-AB2C-42E6-9F1D-64AFC85AD0D4}" type="presOf" srcId="{FACFB49C-12E4-42D0-B30C-C3B75DB2ED5B}" destId="{161A29CA-48DD-4A27-B331-1D2659654F65}" srcOrd="0" destOrd="0" presId="urn:microsoft.com/office/officeart/2005/8/layout/bProcess3"/>
    <dgm:cxn modelId="{D1A6AF88-1289-4C81-867C-19779A80CECC}" srcId="{300969D5-8BF6-4B85-A01A-BCA3FF92EAEE}" destId="{E118B00D-5F6C-496A-82C4-ED226DF3FB6F}" srcOrd="2" destOrd="0" parTransId="{3C0533B8-FA1F-4ABD-BDBF-3BCE69C176DD}" sibTransId="{E8C0E3E0-29CA-4FAA-94DD-119C0C2F8305}"/>
    <dgm:cxn modelId="{47A4ECC5-4935-4155-9B2F-3A5F8AA3C947}" type="presOf" srcId="{CA6A33D5-CEE8-41C1-A3E6-065402316F0D}" destId="{04A510A6-81E6-4965-A38B-02F11B68413A}" srcOrd="0" destOrd="0" presId="urn:microsoft.com/office/officeart/2005/8/layout/bProcess3"/>
    <dgm:cxn modelId="{763B3ED9-C922-4353-9A80-BD2A42066216}" srcId="{300969D5-8BF6-4B85-A01A-BCA3FF92EAEE}" destId="{215E9BA0-A5F1-4EDE-A6F6-FB89A567514A}" srcOrd="3" destOrd="0" parTransId="{124A928C-90C2-475A-A519-5F772B3EC461}" sibTransId="{77DC3829-334E-4801-BE52-D355DB31607D}"/>
    <dgm:cxn modelId="{9B87B237-DC27-4ADC-A093-49E1456B801C}" type="presOf" srcId="{E118B00D-5F6C-496A-82C4-ED226DF3FB6F}" destId="{98A2199D-57B1-43A9-9914-6C3A173783DB}" srcOrd="0" destOrd="0" presId="urn:microsoft.com/office/officeart/2005/8/layout/bProcess3"/>
    <dgm:cxn modelId="{6ACC599E-DBE0-4E44-92B8-8EA262295215}" type="presOf" srcId="{E8C0E3E0-29CA-4FAA-94DD-119C0C2F8305}" destId="{39CADE97-A1CE-4D75-972A-058381976526}" srcOrd="1" destOrd="0" presId="urn:microsoft.com/office/officeart/2005/8/layout/bProcess3"/>
    <dgm:cxn modelId="{C4664B8E-14F1-439A-B3E1-F3C1388E0C08}" type="presOf" srcId="{E8C0E3E0-29CA-4FAA-94DD-119C0C2F8305}" destId="{92F10BC3-2875-4553-89E7-A0FDE5F3BFE4}" srcOrd="0" destOrd="0" presId="urn:microsoft.com/office/officeart/2005/8/layout/bProcess3"/>
    <dgm:cxn modelId="{3FAA6C22-FEBA-4AB9-8147-A4740366851B}" srcId="{300969D5-8BF6-4B85-A01A-BCA3FF92EAEE}" destId="{FACFB49C-12E4-42D0-B30C-C3B75DB2ED5B}" srcOrd="1" destOrd="0" parTransId="{334EF235-CEE3-4B15-AEB9-6566AAAF255C}" sibTransId="{CF03C4A8-8ABE-4C3F-9775-28247109DAB5}"/>
    <dgm:cxn modelId="{19A98A34-7F5D-41A6-A42D-EDC0F02D8963}" type="presOf" srcId="{CF03C4A8-8ABE-4C3F-9775-28247109DAB5}" destId="{4E026B43-1DED-434D-A8DA-BD2E5A3EDF31}" srcOrd="0" destOrd="0" presId="urn:microsoft.com/office/officeart/2005/8/layout/bProcess3"/>
    <dgm:cxn modelId="{BF9020C5-D914-4B24-A40F-B44D2CB660A8}" type="presOf" srcId="{77DC3829-334E-4801-BE52-D355DB31607D}" destId="{0BFD8A1B-051B-4EDB-BA8E-EB1F989388FA}" srcOrd="0" destOrd="0" presId="urn:microsoft.com/office/officeart/2005/8/layout/bProcess3"/>
    <dgm:cxn modelId="{891798CC-9971-45C4-91D0-9E3E4808D531}" type="presParOf" srcId="{6036DBDB-B634-4343-A2E1-4E5378730B9F}" destId="{53D3BEB3-3279-4D0D-AF1A-8D21B4A413E7}" srcOrd="0" destOrd="0" presId="urn:microsoft.com/office/officeart/2005/8/layout/bProcess3"/>
    <dgm:cxn modelId="{DA43E59B-F265-4685-BB8D-ED77D56CE521}" type="presParOf" srcId="{6036DBDB-B634-4343-A2E1-4E5378730B9F}" destId="{C1BCEB04-C65F-4436-8180-7C95B8940033}" srcOrd="1" destOrd="0" presId="urn:microsoft.com/office/officeart/2005/8/layout/bProcess3"/>
    <dgm:cxn modelId="{E1E2683B-308D-4845-9229-7E48FA318712}" type="presParOf" srcId="{C1BCEB04-C65F-4436-8180-7C95B8940033}" destId="{915E88F6-1A06-45C5-9B16-FD93ADAD7E36}" srcOrd="0" destOrd="0" presId="urn:microsoft.com/office/officeart/2005/8/layout/bProcess3"/>
    <dgm:cxn modelId="{F713BFB3-F840-464D-A6F0-BB37CC079FA1}" type="presParOf" srcId="{6036DBDB-B634-4343-A2E1-4E5378730B9F}" destId="{161A29CA-48DD-4A27-B331-1D2659654F65}" srcOrd="2" destOrd="0" presId="urn:microsoft.com/office/officeart/2005/8/layout/bProcess3"/>
    <dgm:cxn modelId="{BDF2F372-7D28-43C0-BB11-74205A274568}" type="presParOf" srcId="{6036DBDB-B634-4343-A2E1-4E5378730B9F}" destId="{4E026B43-1DED-434D-A8DA-BD2E5A3EDF31}" srcOrd="3" destOrd="0" presId="urn:microsoft.com/office/officeart/2005/8/layout/bProcess3"/>
    <dgm:cxn modelId="{4F924544-2246-4B70-81FB-FD300063C121}" type="presParOf" srcId="{4E026B43-1DED-434D-A8DA-BD2E5A3EDF31}" destId="{8D8DD015-C02D-45E7-BFFD-F422FCAB3571}" srcOrd="0" destOrd="0" presId="urn:microsoft.com/office/officeart/2005/8/layout/bProcess3"/>
    <dgm:cxn modelId="{87FDE35C-4696-404D-8B18-F3AB17F0F04F}" type="presParOf" srcId="{6036DBDB-B634-4343-A2E1-4E5378730B9F}" destId="{98A2199D-57B1-43A9-9914-6C3A173783DB}" srcOrd="4" destOrd="0" presId="urn:microsoft.com/office/officeart/2005/8/layout/bProcess3"/>
    <dgm:cxn modelId="{5805C3D6-A183-4BBD-98BB-BCD45F957133}" type="presParOf" srcId="{6036DBDB-B634-4343-A2E1-4E5378730B9F}" destId="{92F10BC3-2875-4553-89E7-A0FDE5F3BFE4}" srcOrd="5" destOrd="0" presId="urn:microsoft.com/office/officeart/2005/8/layout/bProcess3"/>
    <dgm:cxn modelId="{610B7292-586B-4E84-91AE-935B21CCE05B}" type="presParOf" srcId="{92F10BC3-2875-4553-89E7-A0FDE5F3BFE4}" destId="{39CADE97-A1CE-4D75-972A-058381976526}" srcOrd="0" destOrd="0" presId="urn:microsoft.com/office/officeart/2005/8/layout/bProcess3"/>
    <dgm:cxn modelId="{30CD1E67-DE67-4746-888A-15509297C93F}" type="presParOf" srcId="{6036DBDB-B634-4343-A2E1-4E5378730B9F}" destId="{19199514-CC59-415D-A4D4-E79EAB4FBC94}" srcOrd="6" destOrd="0" presId="urn:microsoft.com/office/officeart/2005/8/layout/bProcess3"/>
    <dgm:cxn modelId="{820C705B-D27A-4623-9E31-F5D2CF1E32F9}" type="presParOf" srcId="{6036DBDB-B634-4343-A2E1-4E5378730B9F}" destId="{0BFD8A1B-051B-4EDB-BA8E-EB1F989388FA}" srcOrd="7" destOrd="0" presId="urn:microsoft.com/office/officeart/2005/8/layout/bProcess3"/>
    <dgm:cxn modelId="{4BE1D9FC-B45C-40F7-8E5C-C457905CA536}" type="presParOf" srcId="{0BFD8A1B-051B-4EDB-BA8E-EB1F989388FA}" destId="{5D7319F6-CE53-4306-9553-82B3CAF76204}" srcOrd="0" destOrd="0" presId="urn:microsoft.com/office/officeart/2005/8/layout/bProcess3"/>
    <dgm:cxn modelId="{66A207F0-E402-43BA-AE5C-1B1121A29A72}" type="presParOf" srcId="{6036DBDB-B634-4343-A2E1-4E5378730B9F}" destId="{04A510A6-81E6-4965-A38B-02F11B68413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947B5-3ADF-4159-A60E-273C251F933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51A5AB4-58F7-4220-BC04-F26AED0464EA}">
      <dgm:prSet phldrT="[Texto]" custT="1"/>
      <dgm:spPr>
        <a:solidFill>
          <a:srgbClr val="FFC000"/>
        </a:solidFill>
        <a:ln>
          <a:noFill/>
        </a:ln>
      </dgm:spPr>
      <dgm:t>
        <a:bodyPr/>
        <a:lstStyle/>
        <a:p>
          <a:pPr rtl="0"/>
          <a:endParaRPr lang="es-EC" sz="1300" dirty="0">
            <a:solidFill>
              <a:schemeClr val="tx1"/>
            </a:solidFill>
          </a:endParaRPr>
        </a:p>
      </dgm:t>
    </dgm:pt>
    <dgm:pt modelId="{6649F6A5-2EBF-4D80-82CA-05C639730D44}" type="parTrans" cxnId="{2C17207A-9950-4BD4-92D0-1B583CF3168D}">
      <dgm:prSet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14493971-01B1-4E65-90DC-A9CA74E60D8D}" type="sibTrans" cxnId="{2C17207A-9950-4BD4-92D0-1B583CF3168D}">
      <dgm:prSet custT="1"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4BE54DCC-D129-4EDB-A9D7-C94580EAAD78}">
      <dgm:prSet phldrT="[Texto]" custT="1"/>
      <dgm:spPr>
        <a:solidFill>
          <a:srgbClr val="2E3191"/>
        </a:solidFill>
        <a:ln>
          <a:noFill/>
        </a:ln>
      </dgm:spPr>
      <dgm:t>
        <a:bodyPr/>
        <a:lstStyle/>
        <a:p>
          <a:pPr rtl="0"/>
          <a:endParaRPr lang="es-EC" sz="1300" dirty="0">
            <a:solidFill>
              <a:schemeClr val="tx1"/>
            </a:solidFill>
          </a:endParaRPr>
        </a:p>
      </dgm:t>
    </dgm:pt>
    <dgm:pt modelId="{0C9F7928-F256-427C-9801-A9F0392CC745}" type="parTrans" cxnId="{FC4AC6EE-0FD3-4DA8-B6EE-7AE2419F2E50}">
      <dgm:prSet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E6D38733-F359-479E-AE45-49EF44411C4F}" type="sibTrans" cxnId="{FC4AC6EE-0FD3-4DA8-B6EE-7AE2419F2E50}">
      <dgm:prSet custT="1"/>
      <dgm:spPr/>
      <dgm:t>
        <a:bodyPr/>
        <a:lstStyle/>
        <a:p>
          <a:endParaRPr lang="es-EC" sz="1300">
            <a:solidFill>
              <a:schemeClr val="tx1"/>
            </a:solidFill>
          </a:endParaRPr>
        </a:p>
      </dgm:t>
    </dgm:pt>
    <dgm:pt modelId="{80C937EB-7182-43F4-AC0D-1632B1C56640}">
      <dgm:prSet custT="1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EC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Decisión 706: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Armonización </a:t>
          </a:r>
          <a:r>
            <a:rPr lang="es-MX" sz="2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legislaciones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materia de productos de higiene doméstica y </a:t>
          </a:r>
          <a:r>
            <a:rPr lang="es-MX" sz="2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productos absorbentes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higiene personal</a:t>
          </a:r>
          <a:r>
            <a:rPr lang="es-EC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324B62DD-A569-464F-B2F4-B7370254D30B}" type="parTrans" cxnId="{64DB4F81-D49C-47BB-B62E-624CB8B8024C}">
      <dgm:prSet/>
      <dgm:spPr/>
      <dgm:t>
        <a:bodyPr/>
        <a:lstStyle/>
        <a:p>
          <a:endParaRPr lang="es-EC"/>
        </a:p>
      </dgm:t>
    </dgm:pt>
    <dgm:pt modelId="{A821B8A4-F943-409F-B5E8-2091C0630F92}" type="sibTrans" cxnId="{64DB4F81-D49C-47BB-B62E-624CB8B8024C}">
      <dgm:prSet/>
      <dgm:spPr/>
      <dgm:t>
        <a:bodyPr/>
        <a:lstStyle/>
        <a:p>
          <a:endParaRPr lang="es-EC"/>
        </a:p>
      </dgm:t>
    </dgm:pt>
    <dgm:pt modelId="{42E6EA1A-C18D-4A99-ADA4-78FAC2735377}">
      <dgm:prSet custT="1"/>
      <dgm:spPr>
        <a:solidFill>
          <a:srgbClr val="2E3191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es-EC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1370: F</a:t>
          </a:r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ormatos para la Notificación Sanitaria Obligatoria </a:t>
          </a:r>
          <a:r>
            <a:rPr lang="es-MX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(NSO) de Productos de Higiene Doméstica, y Absorbentes de Higiene </a:t>
          </a:r>
          <a:r>
            <a:rPr lang="es-MX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Personal.</a:t>
          </a:r>
          <a:endParaRPr lang="es-EC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49E211-19B1-4A25-BB22-DC3A0B2C8256}" type="parTrans" cxnId="{B76178F2-E2CF-49DA-9E97-A93ED850B7C9}">
      <dgm:prSet/>
      <dgm:spPr/>
      <dgm:t>
        <a:bodyPr/>
        <a:lstStyle/>
        <a:p>
          <a:endParaRPr lang="es-EC"/>
        </a:p>
      </dgm:t>
    </dgm:pt>
    <dgm:pt modelId="{A6A421DD-AB8C-436A-866E-1015A174E3A4}" type="sibTrans" cxnId="{B76178F2-E2CF-49DA-9E97-A93ED850B7C9}">
      <dgm:prSet/>
      <dgm:spPr/>
      <dgm:t>
        <a:bodyPr/>
        <a:lstStyle/>
        <a:p>
          <a:endParaRPr lang="es-EC"/>
        </a:p>
      </dgm:t>
    </dgm:pt>
    <dgm:pt modelId="{4F56787A-9AEB-4E04-A37B-985C1435D10F}" type="pres">
      <dgm:prSet presAssocID="{1D4947B5-3ADF-4159-A60E-273C251F93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6659BA-7B47-4E4E-85F5-081D14E95F47}" type="pres">
      <dgm:prSet presAssocID="{251A5AB4-58F7-4220-BC04-F26AED0464EA}" presName="composite" presStyleCnt="0"/>
      <dgm:spPr/>
    </dgm:pt>
    <dgm:pt modelId="{FF740AF7-54AC-4DE6-B780-730A03F7ADC4}" type="pres">
      <dgm:prSet presAssocID="{251A5AB4-58F7-4220-BC04-F26AED0464EA}" presName="parentText" presStyleLbl="alignNode1" presStyleIdx="0" presStyleCnt="2" custScaleX="75789" custScaleY="49361" custLinFactNeighborX="4033" custLinFactNeighborY="-905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9CC8C3-DB88-472C-B761-9DF6AB61260E}" type="pres">
      <dgm:prSet presAssocID="{251A5AB4-58F7-4220-BC04-F26AED0464EA}" presName="descendantText" presStyleLbl="alignAcc1" presStyleIdx="0" presStyleCnt="2" custScaleX="78989" custScaleY="71700" custLinFactNeighborX="-6174" custLinFactNeighborY="-31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EF6C68-612B-4AA5-8B01-BF0F0DCBDEB4}" type="pres">
      <dgm:prSet presAssocID="{14493971-01B1-4E65-90DC-A9CA74E60D8D}" presName="sp" presStyleCnt="0"/>
      <dgm:spPr/>
    </dgm:pt>
    <dgm:pt modelId="{4C9D58EE-4A0B-4569-B8FF-BEAB0CF2A757}" type="pres">
      <dgm:prSet presAssocID="{4BE54DCC-D129-4EDB-A9D7-C94580EAAD78}" presName="composite" presStyleCnt="0"/>
      <dgm:spPr/>
    </dgm:pt>
    <dgm:pt modelId="{22AE3B20-5FC1-4353-8B05-B35DD9C3635B}" type="pres">
      <dgm:prSet presAssocID="{4BE54DCC-D129-4EDB-A9D7-C94580EAAD78}" presName="parentText" presStyleLbl="alignNode1" presStyleIdx="1" presStyleCnt="2" custAng="0" custScaleX="74559" custScaleY="44478" custLinFactNeighborX="5184" custLinFactNeighborY="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BDEF5-6BEA-42E6-A431-CA86EE1DCAC7}" type="pres">
      <dgm:prSet presAssocID="{4BE54DCC-D129-4EDB-A9D7-C94580EAAD78}" presName="descendantText" presStyleLbl="alignAcc1" presStyleIdx="1" presStyleCnt="2" custScaleX="78504" custScaleY="70758" custLinFactNeighborX="-5935" custLinFactNeighborY="-15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08CD30-EEE2-475E-BC95-E506E1E7D9FD}" type="presOf" srcId="{251A5AB4-58F7-4220-BC04-F26AED0464EA}" destId="{FF740AF7-54AC-4DE6-B780-730A03F7ADC4}" srcOrd="0" destOrd="0" presId="urn:microsoft.com/office/officeart/2005/8/layout/chevron2"/>
    <dgm:cxn modelId="{B76178F2-E2CF-49DA-9E97-A93ED850B7C9}" srcId="{4BE54DCC-D129-4EDB-A9D7-C94580EAAD78}" destId="{42E6EA1A-C18D-4A99-ADA4-78FAC2735377}" srcOrd="0" destOrd="0" parTransId="{B949E211-19B1-4A25-BB22-DC3A0B2C8256}" sibTransId="{A6A421DD-AB8C-436A-866E-1015A174E3A4}"/>
    <dgm:cxn modelId="{AA4BAEDE-57D5-46F7-A8AD-81247B8763ED}" type="presOf" srcId="{1D4947B5-3ADF-4159-A60E-273C251F9331}" destId="{4F56787A-9AEB-4E04-A37B-985C1435D10F}" srcOrd="0" destOrd="0" presId="urn:microsoft.com/office/officeart/2005/8/layout/chevron2"/>
    <dgm:cxn modelId="{64DB4F81-D49C-47BB-B62E-624CB8B8024C}" srcId="{251A5AB4-58F7-4220-BC04-F26AED0464EA}" destId="{80C937EB-7182-43F4-AC0D-1632B1C56640}" srcOrd="0" destOrd="0" parTransId="{324B62DD-A569-464F-B2F4-B7370254D30B}" sibTransId="{A821B8A4-F943-409F-B5E8-2091C0630F92}"/>
    <dgm:cxn modelId="{FC4AC6EE-0FD3-4DA8-B6EE-7AE2419F2E50}" srcId="{1D4947B5-3ADF-4159-A60E-273C251F9331}" destId="{4BE54DCC-D129-4EDB-A9D7-C94580EAAD78}" srcOrd="1" destOrd="0" parTransId="{0C9F7928-F256-427C-9801-A9F0392CC745}" sibTransId="{E6D38733-F359-479E-AE45-49EF44411C4F}"/>
    <dgm:cxn modelId="{2E9BCF95-E13F-4018-8140-865202F71F31}" type="presOf" srcId="{4BE54DCC-D129-4EDB-A9D7-C94580EAAD78}" destId="{22AE3B20-5FC1-4353-8B05-B35DD9C3635B}" srcOrd="0" destOrd="0" presId="urn:microsoft.com/office/officeart/2005/8/layout/chevron2"/>
    <dgm:cxn modelId="{2C17207A-9950-4BD4-92D0-1B583CF3168D}" srcId="{1D4947B5-3ADF-4159-A60E-273C251F9331}" destId="{251A5AB4-58F7-4220-BC04-F26AED0464EA}" srcOrd="0" destOrd="0" parTransId="{6649F6A5-2EBF-4D80-82CA-05C639730D44}" sibTransId="{14493971-01B1-4E65-90DC-A9CA74E60D8D}"/>
    <dgm:cxn modelId="{7272D5FC-C149-413D-BFBF-28CCB168BC4F}" type="presOf" srcId="{80C937EB-7182-43F4-AC0D-1632B1C56640}" destId="{6D9CC8C3-DB88-472C-B761-9DF6AB61260E}" srcOrd="0" destOrd="0" presId="urn:microsoft.com/office/officeart/2005/8/layout/chevron2"/>
    <dgm:cxn modelId="{4E5BC806-9B57-4E14-88A5-22669E3ADFB4}" type="presOf" srcId="{42E6EA1A-C18D-4A99-ADA4-78FAC2735377}" destId="{E49BDEF5-6BEA-42E6-A431-CA86EE1DCAC7}" srcOrd="0" destOrd="0" presId="urn:microsoft.com/office/officeart/2005/8/layout/chevron2"/>
    <dgm:cxn modelId="{B13890AE-0420-4C30-A8A0-28A86DB753BB}" type="presParOf" srcId="{4F56787A-9AEB-4E04-A37B-985C1435D10F}" destId="{2F6659BA-7B47-4E4E-85F5-081D14E95F47}" srcOrd="0" destOrd="0" presId="urn:microsoft.com/office/officeart/2005/8/layout/chevron2"/>
    <dgm:cxn modelId="{EA0923B2-3D94-4F54-A156-2F3D5F1CCEED}" type="presParOf" srcId="{2F6659BA-7B47-4E4E-85F5-081D14E95F47}" destId="{FF740AF7-54AC-4DE6-B780-730A03F7ADC4}" srcOrd="0" destOrd="0" presId="urn:microsoft.com/office/officeart/2005/8/layout/chevron2"/>
    <dgm:cxn modelId="{15310027-1DD0-4612-B0EF-2B69FE959843}" type="presParOf" srcId="{2F6659BA-7B47-4E4E-85F5-081D14E95F47}" destId="{6D9CC8C3-DB88-472C-B761-9DF6AB61260E}" srcOrd="1" destOrd="0" presId="urn:microsoft.com/office/officeart/2005/8/layout/chevron2"/>
    <dgm:cxn modelId="{828CAE33-FCDC-46A5-A7FC-CCF4E72BC7F7}" type="presParOf" srcId="{4F56787A-9AEB-4E04-A37B-985C1435D10F}" destId="{71EF6C68-612B-4AA5-8B01-BF0F0DCBDEB4}" srcOrd="1" destOrd="0" presId="urn:microsoft.com/office/officeart/2005/8/layout/chevron2"/>
    <dgm:cxn modelId="{680D6A77-8C88-4CF3-B252-F2EDC63A6BB2}" type="presParOf" srcId="{4F56787A-9AEB-4E04-A37B-985C1435D10F}" destId="{4C9D58EE-4A0B-4569-B8FF-BEAB0CF2A757}" srcOrd="2" destOrd="0" presId="urn:microsoft.com/office/officeart/2005/8/layout/chevron2"/>
    <dgm:cxn modelId="{E491986E-C85B-48C0-A21F-F060F6EDBE2A}" type="presParOf" srcId="{4C9D58EE-4A0B-4569-B8FF-BEAB0CF2A757}" destId="{22AE3B20-5FC1-4353-8B05-B35DD9C3635B}" srcOrd="0" destOrd="0" presId="urn:microsoft.com/office/officeart/2005/8/layout/chevron2"/>
    <dgm:cxn modelId="{CEF0340F-BD47-4CE5-A7D5-E1473B57E5D4}" type="presParOf" srcId="{4C9D58EE-4A0B-4569-B8FF-BEAB0CF2A757}" destId="{E49BDEF5-6BEA-42E6-A431-CA86EE1DCAC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40AF7-54AC-4DE6-B780-730A03F7ADC4}">
      <dsp:nvSpPr>
        <dsp:cNvPr id="0" name=""/>
        <dsp:cNvSpPr/>
      </dsp:nvSpPr>
      <dsp:spPr>
        <a:xfrm rot="5400000">
          <a:off x="645283" y="22313"/>
          <a:ext cx="1324212" cy="1423239"/>
        </a:xfrm>
        <a:prstGeom prst="chevron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solidFill>
              <a:schemeClr val="tx1"/>
            </a:solidFill>
          </a:endParaRPr>
        </a:p>
      </dsp:txBody>
      <dsp:txXfrm rot="-5400000">
        <a:off x="595770" y="71826"/>
        <a:ext cx="1423239" cy="1324212"/>
      </dsp:txXfrm>
    </dsp:sp>
    <dsp:sp modelId="{6D9CC8C3-DB88-472C-B761-9DF6AB61260E}">
      <dsp:nvSpPr>
        <dsp:cNvPr id="0" name=""/>
        <dsp:cNvSpPr/>
      </dsp:nvSpPr>
      <dsp:spPr>
        <a:xfrm rot="5400000">
          <a:off x="5340041" y="-2723998"/>
          <a:ext cx="1250277" cy="6698275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rgbClr val="2E31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Decisión 833: Actualización de la Decisión 516 “Armonización de Legislaciones </a:t>
          </a:r>
          <a:r>
            <a:rPr lang="es-EC" sz="2400" kern="1200" dirty="0" smtClean="0">
              <a:solidFill>
                <a:srgbClr val="2E31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materia </a:t>
          </a:r>
          <a:r>
            <a:rPr lang="es-EC" sz="2400" kern="1200" dirty="0">
              <a:solidFill>
                <a:srgbClr val="2E31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Productos Cosméticos”</a:t>
          </a:r>
        </a:p>
      </dsp:txBody>
      <dsp:txXfrm rot="-5400000">
        <a:off x="2616043" y="61033"/>
        <a:ext cx="6637242" cy="1128211"/>
      </dsp:txXfrm>
    </dsp:sp>
    <dsp:sp modelId="{22AE3B20-5FC1-4353-8B05-B35DD9C3635B}">
      <dsp:nvSpPr>
        <dsp:cNvPr id="0" name=""/>
        <dsp:cNvSpPr/>
      </dsp:nvSpPr>
      <dsp:spPr>
        <a:xfrm rot="5400000">
          <a:off x="720847" y="1412751"/>
          <a:ext cx="1193216" cy="1400141"/>
        </a:xfrm>
        <a:prstGeom prst="chevron">
          <a:avLst/>
        </a:prstGeom>
        <a:solidFill>
          <a:srgbClr val="5030C2"/>
        </a:solidFill>
        <a:ln w="25400" cap="flat" cmpd="sng" algn="ctr">
          <a:solidFill>
            <a:srgbClr val="2D45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solidFill>
              <a:schemeClr val="tx1"/>
            </a:solidFill>
          </a:endParaRPr>
        </a:p>
      </dsp:txBody>
      <dsp:txXfrm rot="-5400000">
        <a:off x="617385" y="1516213"/>
        <a:ext cx="1400141" cy="1193216"/>
      </dsp:txXfrm>
    </dsp:sp>
    <dsp:sp modelId="{E49BDEF5-6BEA-42E6-A431-CA86EE1DCAC7}">
      <dsp:nvSpPr>
        <dsp:cNvPr id="0" name=""/>
        <dsp:cNvSpPr/>
      </dsp:nvSpPr>
      <dsp:spPr>
        <a:xfrm rot="5400000">
          <a:off x="5343403" y="-1263931"/>
          <a:ext cx="1233851" cy="6657147"/>
        </a:xfrm>
        <a:prstGeom prst="round2SameRect">
          <a:avLst/>
        </a:prstGeom>
        <a:solidFill>
          <a:srgbClr val="5030C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2108: Reglamento de la Decisión 833 “Armonización de Legislaciones en materia de Productos Cosméticos” </a:t>
          </a:r>
        </a:p>
      </dsp:txBody>
      <dsp:txXfrm rot="-5400000">
        <a:off x="2631755" y="1507949"/>
        <a:ext cx="6596915" cy="1113387"/>
      </dsp:txXfrm>
    </dsp:sp>
    <dsp:sp modelId="{94335A79-C228-4894-AC9F-7FE85C942BC0}">
      <dsp:nvSpPr>
        <dsp:cNvPr id="0" name=""/>
        <dsp:cNvSpPr/>
      </dsp:nvSpPr>
      <dsp:spPr>
        <a:xfrm rot="5400000">
          <a:off x="768976" y="2688911"/>
          <a:ext cx="1075230" cy="1517679"/>
        </a:xfrm>
        <a:prstGeom prst="chevron">
          <a:avLst/>
        </a:prstGeom>
        <a:solidFill>
          <a:srgbClr val="2E31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547752" y="2910135"/>
        <a:ext cx="1517679" cy="1075230"/>
      </dsp:txXfrm>
    </dsp:sp>
    <dsp:sp modelId="{F4B44B47-A05B-4747-B74E-0AF44AFFA489}">
      <dsp:nvSpPr>
        <dsp:cNvPr id="0" name=""/>
        <dsp:cNvSpPr/>
      </dsp:nvSpPr>
      <dsp:spPr>
        <a:xfrm rot="5400000">
          <a:off x="5415482" y="83683"/>
          <a:ext cx="1121988" cy="6676227"/>
        </a:xfrm>
        <a:prstGeom prst="round2SameRect">
          <a:avLst/>
        </a:prstGeom>
        <a:solidFill>
          <a:srgbClr val="2E31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2310:  Reglamento Técnico Andino para el Etiquetado de Productos Cosméticos.</a:t>
          </a:r>
        </a:p>
      </dsp:txBody>
      <dsp:txXfrm rot="-5400000">
        <a:off x="2638363" y="2915574"/>
        <a:ext cx="6621456" cy="101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E8D9B-A9E3-4556-9768-AD848216AA93}">
      <dsp:nvSpPr>
        <dsp:cNvPr id="0" name=""/>
        <dsp:cNvSpPr/>
      </dsp:nvSpPr>
      <dsp:spPr>
        <a:xfrm rot="5400000">
          <a:off x="3279916" y="139447"/>
          <a:ext cx="2171201" cy="18974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50" b="1" kern="1200" dirty="0"/>
            <a:t>Comunicación </a:t>
          </a:r>
          <a:r>
            <a:rPr lang="es-MX" sz="1400" b="1" kern="1200" dirty="0"/>
            <a:t>en la cual se informa</a:t>
          </a:r>
          <a:endParaRPr lang="es-EC" sz="1400" b="1" kern="1200" dirty="0"/>
        </a:p>
      </dsp:txBody>
      <dsp:txXfrm rot="-5400000">
        <a:off x="3713103" y="341612"/>
        <a:ext cx="1304826" cy="1493097"/>
      </dsp:txXfrm>
    </dsp:sp>
    <dsp:sp modelId="{97C444BC-CF2D-493B-A638-571AEBED2FEC}">
      <dsp:nvSpPr>
        <dsp:cNvPr id="0" name=""/>
        <dsp:cNvSpPr/>
      </dsp:nvSpPr>
      <dsp:spPr>
        <a:xfrm>
          <a:off x="5315459" y="491454"/>
          <a:ext cx="2423060" cy="130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Autoridades Nacionales Competentes</a:t>
          </a:r>
          <a:endParaRPr lang="es-EC" sz="1800" b="1" kern="1200" dirty="0"/>
        </a:p>
      </dsp:txBody>
      <dsp:txXfrm>
        <a:off x="5315459" y="491454"/>
        <a:ext cx="2423060" cy="1302720"/>
      </dsp:txXfrm>
    </dsp:sp>
    <dsp:sp modelId="{8821CE12-B9A8-49BC-B5FE-63440FDBC868}">
      <dsp:nvSpPr>
        <dsp:cNvPr id="0" name=""/>
        <dsp:cNvSpPr/>
      </dsp:nvSpPr>
      <dsp:spPr>
        <a:xfrm rot="5400000">
          <a:off x="1305383" y="145230"/>
          <a:ext cx="2171201" cy="18889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/>
        </a:p>
      </dsp:txBody>
      <dsp:txXfrm rot="-5400000">
        <a:off x="1740871" y="342447"/>
        <a:ext cx="1300224" cy="1494511"/>
      </dsp:txXfrm>
    </dsp:sp>
    <dsp:sp modelId="{64049F90-0BFA-4526-8FCD-E8B8B3D130FC}">
      <dsp:nvSpPr>
        <dsp:cNvPr id="0" name=""/>
        <dsp:cNvSpPr/>
      </dsp:nvSpPr>
      <dsp:spPr>
        <a:xfrm rot="5400000">
          <a:off x="2297157" y="1912674"/>
          <a:ext cx="2171201" cy="1888944"/>
        </a:xfrm>
        <a:prstGeom prst="hexagon">
          <a:avLst>
            <a:gd name="adj" fmla="val 25000"/>
            <a:gd name="vf" fmla="val 115470"/>
          </a:avLst>
        </a:prstGeom>
        <a:solidFill>
          <a:srgbClr val="2E3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Bajo declaración jurada</a:t>
          </a:r>
          <a:endParaRPr lang="es-EC" sz="1600" b="1" kern="1200" dirty="0"/>
        </a:p>
      </dsp:txBody>
      <dsp:txXfrm rot="-5400000">
        <a:off x="2732645" y="2109891"/>
        <a:ext cx="1300224" cy="1494511"/>
      </dsp:txXfrm>
    </dsp:sp>
    <dsp:sp modelId="{549AEE8E-4FB4-43C2-AD54-F9C38270D768}">
      <dsp:nvSpPr>
        <dsp:cNvPr id="0" name=""/>
        <dsp:cNvSpPr/>
      </dsp:nvSpPr>
      <dsp:spPr>
        <a:xfrm>
          <a:off x="0" y="2306791"/>
          <a:ext cx="2344897" cy="130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Comercializado</a:t>
          </a:r>
          <a:endParaRPr lang="es-EC" sz="1800" b="1" kern="1200" dirty="0"/>
        </a:p>
      </dsp:txBody>
      <dsp:txXfrm>
        <a:off x="0" y="2306791"/>
        <a:ext cx="2344897" cy="1302720"/>
      </dsp:txXfrm>
    </dsp:sp>
    <dsp:sp modelId="{5A6C296A-C4E1-41B5-96AC-851F0B18CA65}">
      <dsp:nvSpPr>
        <dsp:cNvPr id="0" name=""/>
        <dsp:cNvSpPr/>
      </dsp:nvSpPr>
      <dsp:spPr>
        <a:xfrm rot="5400000">
          <a:off x="4212462" y="1931347"/>
          <a:ext cx="2219010" cy="188894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82" b="128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/>
        </a:p>
      </dsp:txBody>
      <dsp:txXfrm rot="-5400000">
        <a:off x="4668905" y="2108645"/>
        <a:ext cx="1306124" cy="1534351"/>
      </dsp:txXfrm>
    </dsp:sp>
    <dsp:sp modelId="{B896AFDC-1D70-4368-A4A7-A42AB41CD7B4}">
      <dsp:nvSpPr>
        <dsp:cNvPr id="0" name=""/>
        <dsp:cNvSpPr/>
      </dsp:nvSpPr>
      <dsp:spPr>
        <a:xfrm rot="5400000">
          <a:off x="3259176" y="3703047"/>
          <a:ext cx="2171201" cy="188894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Deberá ser posterior a la fecha de asignación del código por parte</a:t>
          </a:r>
          <a:endParaRPr lang="es-EC" sz="1600" b="1" kern="1200" dirty="0"/>
        </a:p>
      </dsp:txBody>
      <dsp:txXfrm rot="-5400000">
        <a:off x="3694664" y="3900264"/>
        <a:ext cx="1300224" cy="1494511"/>
      </dsp:txXfrm>
    </dsp:sp>
    <dsp:sp modelId="{CBF2C8AA-537B-45EF-800A-087528C560CF}">
      <dsp:nvSpPr>
        <dsp:cNvPr id="0" name=""/>
        <dsp:cNvSpPr/>
      </dsp:nvSpPr>
      <dsp:spPr>
        <a:xfrm>
          <a:off x="5393263" y="3967364"/>
          <a:ext cx="2423060" cy="130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Autoridad Nacional del País miembro de Notificación</a:t>
          </a:r>
          <a:endParaRPr lang="es-EC" sz="1600" b="1" kern="1200" dirty="0"/>
        </a:p>
      </dsp:txBody>
      <dsp:txXfrm>
        <a:off x="5393263" y="3967364"/>
        <a:ext cx="2423060" cy="1302720"/>
      </dsp:txXfrm>
    </dsp:sp>
    <dsp:sp modelId="{701506D7-3CFA-4172-904C-9200CF94C72B}">
      <dsp:nvSpPr>
        <dsp:cNvPr id="0" name=""/>
        <dsp:cNvSpPr/>
      </dsp:nvSpPr>
      <dsp:spPr>
        <a:xfrm rot="5400000">
          <a:off x="1317245" y="3634064"/>
          <a:ext cx="2119635" cy="195239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/>
        </a:p>
      </dsp:txBody>
      <dsp:txXfrm rot="-5400000">
        <a:off x="1713427" y="3889780"/>
        <a:ext cx="1327270" cy="1440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E5E9F-CD6B-477C-83AC-9C78E2BCB84D}">
      <dsp:nvSpPr>
        <dsp:cNvPr id="0" name=""/>
        <dsp:cNvSpPr/>
      </dsp:nvSpPr>
      <dsp:spPr>
        <a:xfrm>
          <a:off x="0" y="0"/>
          <a:ext cx="6964355" cy="1300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lin ang="108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Actividad en el Servicio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de Rentas Internas</a:t>
          </a:r>
        </a:p>
      </dsp:txBody>
      <dsp:txXfrm>
        <a:off x="38077" y="38077"/>
        <a:ext cx="6888201" cy="1223906"/>
      </dsp:txXfrm>
    </dsp:sp>
    <dsp:sp modelId="{A5319BBA-B6DA-4BE7-90EC-512551C26ABF}">
      <dsp:nvSpPr>
        <dsp:cNvPr id="0" name=""/>
        <dsp:cNvSpPr/>
      </dsp:nvSpPr>
      <dsp:spPr>
        <a:xfrm>
          <a:off x="17240" y="1400517"/>
          <a:ext cx="3339350" cy="1541470"/>
        </a:xfrm>
        <a:prstGeom prst="roundRect">
          <a:avLst>
            <a:gd name="adj" fmla="val 10000"/>
          </a:avLst>
        </a:prstGeom>
        <a:solidFill>
          <a:srgbClr val="2E319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>
              <a:solidFill>
                <a:schemeClr val="bg1"/>
              </a:solidFill>
            </a:rPr>
            <a:t>Obtener permiso de funcionamiento con la ARCSA</a:t>
          </a:r>
        </a:p>
      </dsp:txBody>
      <dsp:txXfrm>
        <a:off x="62388" y="1445665"/>
        <a:ext cx="3249054" cy="1451174"/>
      </dsp:txXfrm>
    </dsp:sp>
    <dsp:sp modelId="{558C986B-C9B6-4344-AE53-BCE1C4A9DE25}">
      <dsp:nvSpPr>
        <dsp:cNvPr id="0" name=""/>
        <dsp:cNvSpPr/>
      </dsp:nvSpPr>
      <dsp:spPr>
        <a:xfrm>
          <a:off x="3615924" y="1396062"/>
          <a:ext cx="3339350" cy="1541470"/>
        </a:xfrm>
        <a:prstGeom prst="roundRect">
          <a:avLst>
            <a:gd name="adj" fmla="val 10000"/>
          </a:avLst>
        </a:prstGeom>
        <a:solidFill>
          <a:srgbClr val="2E319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>
              <a:solidFill>
                <a:schemeClr val="bg1"/>
              </a:solidFill>
            </a:rPr>
            <a:t>Instalaciones</a:t>
          </a:r>
        </a:p>
      </dsp:txBody>
      <dsp:txXfrm>
        <a:off x="3661072" y="1441210"/>
        <a:ext cx="3249054" cy="1451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C0E0-1870-447A-B4A5-7F5243C13ED9}">
      <dsp:nvSpPr>
        <dsp:cNvPr id="0" name=""/>
        <dsp:cNvSpPr/>
      </dsp:nvSpPr>
      <dsp:spPr>
        <a:xfrm>
          <a:off x="0" y="105671"/>
          <a:ext cx="2711515" cy="162690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chemeClr val="bg1"/>
              </a:solidFill>
            </a:rPr>
            <a:t>Solicitud </a:t>
          </a:r>
          <a:r>
            <a:rPr lang="es-EC" sz="2000" b="0" kern="1200" dirty="0" smtClean="0">
              <a:solidFill>
                <a:schemeClr val="bg1"/>
              </a:solidFill>
            </a:rPr>
            <a:t>de Inscripción de </a:t>
          </a:r>
          <a:r>
            <a:rPr lang="es-EC" sz="2000" b="0" kern="1200" dirty="0">
              <a:solidFill>
                <a:schemeClr val="bg1"/>
              </a:solidFill>
            </a:rPr>
            <a:t>Notificación Sanitaria Obligatoria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>
            <a:solidFill>
              <a:schemeClr val="bg1"/>
            </a:solidFill>
          </a:endParaRPr>
        </a:p>
      </dsp:txBody>
      <dsp:txXfrm>
        <a:off x="0" y="105671"/>
        <a:ext cx="2711515" cy="1626909"/>
      </dsp:txXfrm>
    </dsp:sp>
    <dsp:sp modelId="{332D1BCD-C5F5-429B-A109-4FC67F057200}">
      <dsp:nvSpPr>
        <dsp:cNvPr id="0" name=""/>
        <dsp:cNvSpPr/>
      </dsp:nvSpPr>
      <dsp:spPr>
        <a:xfrm>
          <a:off x="2982666" y="101783"/>
          <a:ext cx="2711515" cy="162690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chemeClr val="bg1"/>
              </a:solidFill>
            </a:rPr>
            <a:t>Solicitud de Reconocimiento de Notificación Sanitaria Obligatoria</a:t>
          </a:r>
        </a:p>
      </dsp:txBody>
      <dsp:txXfrm>
        <a:off x="2982666" y="101783"/>
        <a:ext cx="2711515" cy="1626909"/>
      </dsp:txXfrm>
    </dsp:sp>
    <dsp:sp modelId="{CD60601A-71C4-43CB-9DDC-9E8BE1B3552B}">
      <dsp:nvSpPr>
        <dsp:cNvPr id="0" name=""/>
        <dsp:cNvSpPr/>
      </dsp:nvSpPr>
      <dsp:spPr>
        <a:xfrm>
          <a:off x="5918099" y="145669"/>
          <a:ext cx="2711515" cy="159907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rgbClr val="2E3191"/>
              </a:solidFill>
            </a:rPr>
            <a:t>Solicitud de Modificación de la  Información </a:t>
          </a:r>
          <a:r>
            <a:rPr lang="es-EC" sz="2000" b="0" kern="1200" dirty="0" smtClean="0">
              <a:solidFill>
                <a:srgbClr val="2E3191"/>
              </a:solidFill>
            </a:rPr>
            <a:t>de la NSO</a:t>
          </a:r>
          <a:endParaRPr lang="es-EC" sz="2000" b="0" kern="1200" dirty="0">
            <a:solidFill>
              <a:srgbClr val="2E3191"/>
            </a:solidFill>
          </a:endParaRPr>
        </a:p>
      </dsp:txBody>
      <dsp:txXfrm>
        <a:off x="5918099" y="145669"/>
        <a:ext cx="2711515" cy="1599072"/>
      </dsp:txXfrm>
    </dsp:sp>
    <dsp:sp modelId="{B490A496-E471-4565-AA25-286E6C32BF88}">
      <dsp:nvSpPr>
        <dsp:cNvPr id="0" name=""/>
        <dsp:cNvSpPr/>
      </dsp:nvSpPr>
      <dsp:spPr>
        <a:xfrm>
          <a:off x="0" y="2001145"/>
          <a:ext cx="2711515" cy="162690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rgbClr val="2E3191"/>
              </a:solidFill>
            </a:rPr>
            <a:t>Solicitud de Renovación del código de identificación de la </a:t>
          </a:r>
          <a:r>
            <a:rPr lang="es-EC" sz="2000" b="0" kern="1200" dirty="0" smtClean="0">
              <a:solidFill>
                <a:srgbClr val="2E3191"/>
              </a:solidFill>
            </a:rPr>
            <a:t>NSO</a:t>
          </a:r>
          <a:endParaRPr lang="es-EC" sz="2000" b="0" kern="1200" dirty="0">
            <a:solidFill>
              <a:srgbClr val="2E3191"/>
            </a:solidFill>
          </a:endParaRPr>
        </a:p>
      </dsp:txBody>
      <dsp:txXfrm>
        <a:off x="0" y="2001145"/>
        <a:ext cx="2711515" cy="1626909"/>
      </dsp:txXfrm>
    </dsp:sp>
    <dsp:sp modelId="{292F72CE-AFE3-46C4-B2B8-B9F01896B072}">
      <dsp:nvSpPr>
        <dsp:cNvPr id="0" name=""/>
        <dsp:cNvSpPr/>
      </dsp:nvSpPr>
      <dsp:spPr>
        <a:xfrm>
          <a:off x="2982666" y="1999844"/>
          <a:ext cx="2711515" cy="162690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chemeClr val="bg1"/>
              </a:solidFill>
            </a:rPr>
            <a:t>Solicitud de Importador </a:t>
          </a:r>
          <a:r>
            <a:rPr lang="es-EC" sz="2000" b="0" kern="1200" dirty="0" smtClean="0">
              <a:solidFill>
                <a:schemeClr val="bg1"/>
              </a:solidFill>
            </a:rPr>
            <a:t>Paralelo de una NSO existente</a:t>
          </a:r>
          <a:endParaRPr lang="es-EC" sz="2000" b="0" kern="1200" dirty="0">
            <a:solidFill>
              <a:schemeClr val="bg1"/>
            </a:solidFill>
          </a:endParaRPr>
        </a:p>
      </dsp:txBody>
      <dsp:txXfrm>
        <a:off x="2982666" y="1999844"/>
        <a:ext cx="2711515" cy="1626909"/>
      </dsp:txXfrm>
    </dsp:sp>
    <dsp:sp modelId="{2A921F8B-9BFA-45E9-9459-00A65359DED7}">
      <dsp:nvSpPr>
        <dsp:cNvPr id="0" name=""/>
        <dsp:cNvSpPr/>
      </dsp:nvSpPr>
      <dsp:spPr>
        <a:xfrm>
          <a:off x="5869807" y="1999844"/>
          <a:ext cx="2711515" cy="162690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254000" dist="38100" dir="2700000" sx="91000" sy="91000" algn="tl" rotWithShape="0">
            <a:prstClr val="black">
              <a:alpha val="45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chemeClr val="bg1"/>
              </a:solidFill>
            </a:rPr>
            <a:t>Solicitud de Modificación Aplicables a Importador Paralelo </a:t>
          </a:r>
        </a:p>
      </dsp:txBody>
      <dsp:txXfrm>
        <a:off x="5869807" y="1999844"/>
        <a:ext cx="2711515" cy="1626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8428-6F2C-4E52-B8ED-E02ACCA7855A}">
      <dsp:nvSpPr>
        <dsp:cNvPr id="0" name=""/>
        <dsp:cNvSpPr/>
      </dsp:nvSpPr>
      <dsp:spPr>
        <a:xfrm>
          <a:off x="-6468798" y="-1017975"/>
          <a:ext cx="7996118" cy="7996118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DA39A-9BB7-4EFE-A0FD-95540B8B8764}">
      <dsp:nvSpPr>
        <dsp:cNvPr id="0" name=""/>
        <dsp:cNvSpPr/>
      </dsp:nvSpPr>
      <dsp:spPr>
        <a:xfrm>
          <a:off x="1753112" y="848796"/>
          <a:ext cx="9397414" cy="1697355"/>
        </a:xfrm>
        <a:prstGeom prst="rect">
          <a:avLst/>
        </a:prstGeom>
        <a:solidFill>
          <a:srgbClr val="E6731E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72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solidFill>
                <a:schemeClr val="bg1"/>
              </a:solidFill>
              <a:latin typeface="+mj-lt"/>
            </a:rPr>
            <a:t>Importador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solidFill>
                <a:schemeClr val="bg1"/>
              </a:solidFill>
              <a:latin typeface="+mj-lt"/>
            </a:rPr>
            <a:t>Persona natural o jurídica que ingresa legalmente un </a:t>
          </a:r>
          <a:r>
            <a:rPr lang="es-EC" sz="2400" kern="1200" dirty="0" smtClean="0">
              <a:solidFill>
                <a:schemeClr val="bg1"/>
              </a:solidFill>
              <a:latin typeface="+mj-lt"/>
            </a:rPr>
            <a:t>producto Cosmético </a:t>
          </a:r>
          <a:r>
            <a:rPr lang="es-EC" sz="2400" kern="1200" dirty="0">
              <a:solidFill>
                <a:schemeClr val="bg1"/>
              </a:solidFill>
              <a:latin typeface="+mj-lt"/>
            </a:rPr>
            <a:t>en un País Miembro.</a:t>
          </a:r>
          <a:endParaRPr lang="es-ES" sz="2400" kern="1200" dirty="0">
            <a:solidFill>
              <a:schemeClr val="bg1"/>
            </a:solidFill>
            <a:latin typeface="+mj-lt"/>
          </a:endParaRPr>
        </a:p>
      </dsp:txBody>
      <dsp:txXfrm>
        <a:off x="1753112" y="848796"/>
        <a:ext cx="9397414" cy="1697355"/>
      </dsp:txXfrm>
    </dsp:sp>
    <dsp:sp modelId="{81221577-9823-42EA-B988-6A69DE09E713}">
      <dsp:nvSpPr>
        <dsp:cNvPr id="0" name=""/>
        <dsp:cNvSpPr/>
      </dsp:nvSpPr>
      <dsp:spPr>
        <a:xfrm>
          <a:off x="468971" y="636627"/>
          <a:ext cx="2121694" cy="2121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9202E5-BBFF-4E1F-88F6-03CD83891380}">
      <dsp:nvSpPr>
        <dsp:cNvPr id="0" name=""/>
        <dsp:cNvSpPr/>
      </dsp:nvSpPr>
      <dsp:spPr>
        <a:xfrm>
          <a:off x="1680669" y="3217065"/>
          <a:ext cx="9542301" cy="2053834"/>
        </a:xfrm>
        <a:prstGeom prst="rect">
          <a:avLst/>
        </a:prstGeom>
        <a:solidFill>
          <a:srgbClr val="2E3191"/>
        </a:solidFill>
        <a:ln>
          <a:noFill/>
        </a:ln>
        <a:effectLst/>
        <a:scene3d>
          <a:camera prst="orthographicFront"/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72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solidFill>
                <a:schemeClr val="bg1"/>
              </a:solidFill>
              <a:latin typeface="+mj-lt"/>
            </a:rPr>
            <a:t>Importador Paralelo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solidFill>
                <a:schemeClr val="bg1"/>
              </a:solidFill>
              <a:latin typeface="+mj-lt"/>
            </a:rPr>
            <a:t>Persona natural o jurídica que se acoge a la NSO existente </a:t>
          </a:r>
          <a:r>
            <a:rPr lang="es-EC" sz="2400" kern="1200" dirty="0" smtClean="0">
              <a:solidFill>
                <a:schemeClr val="bg1"/>
              </a:solidFill>
              <a:latin typeface="+mj-lt"/>
            </a:rPr>
            <a:t>de un </a:t>
          </a:r>
          <a:r>
            <a:rPr lang="es-EC" sz="2400" kern="1200" dirty="0">
              <a:solidFill>
                <a:schemeClr val="bg1"/>
              </a:solidFill>
              <a:latin typeface="+mj-lt"/>
            </a:rPr>
            <a:t>producto cosmético para su importación </a:t>
          </a:r>
          <a:r>
            <a:rPr lang="es-EC" sz="2400" kern="1200" dirty="0" smtClean="0">
              <a:solidFill>
                <a:schemeClr val="bg1"/>
              </a:solidFill>
              <a:latin typeface="+mj-lt"/>
            </a:rPr>
            <a:t>y comercialización </a:t>
          </a:r>
          <a:r>
            <a:rPr lang="es-EC" sz="2400" kern="1200" dirty="0">
              <a:solidFill>
                <a:schemeClr val="bg1"/>
              </a:solidFill>
              <a:latin typeface="+mj-lt"/>
            </a:rPr>
            <a:t>en la subregión </a:t>
          </a:r>
          <a:r>
            <a:rPr lang="es-EC" sz="2400" kern="1200" dirty="0" smtClean="0">
              <a:solidFill>
                <a:schemeClr val="bg1"/>
              </a:solidFill>
              <a:latin typeface="+mj-lt"/>
            </a:rPr>
            <a:t>andina, quien </a:t>
          </a:r>
          <a:r>
            <a:rPr lang="es-EC" sz="2400" kern="1200" dirty="0">
              <a:solidFill>
                <a:schemeClr val="bg1"/>
              </a:solidFill>
              <a:latin typeface="+mj-lt"/>
            </a:rPr>
            <a:t>debe tener domicilio legal en el País Miembro de comercialización </a:t>
          </a:r>
          <a:endParaRPr lang="es-ES" sz="2400" kern="1200" dirty="0">
            <a:solidFill>
              <a:schemeClr val="bg1"/>
            </a:solidFill>
            <a:latin typeface="+mj-lt"/>
          </a:endParaRPr>
        </a:p>
      </dsp:txBody>
      <dsp:txXfrm>
        <a:off x="1680669" y="3217065"/>
        <a:ext cx="9542301" cy="2053834"/>
      </dsp:txXfrm>
    </dsp:sp>
    <dsp:sp modelId="{86468F64-8224-4485-BA90-4CACB029D675}">
      <dsp:nvSpPr>
        <dsp:cNvPr id="0" name=""/>
        <dsp:cNvSpPr/>
      </dsp:nvSpPr>
      <dsp:spPr>
        <a:xfrm>
          <a:off x="468971" y="3183135"/>
          <a:ext cx="2121694" cy="2121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CEB04-C65F-4436-8180-7C95B8940033}">
      <dsp:nvSpPr>
        <dsp:cNvPr id="0" name=""/>
        <dsp:cNvSpPr/>
      </dsp:nvSpPr>
      <dsp:spPr>
        <a:xfrm>
          <a:off x="1991274" y="1272200"/>
          <a:ext cx="426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392" y="45720"/>
              </a:lnTo>
            </a:path>
          </a:pathLst>
        </a:custGeom>
        <a:noFill/>
        <a:ln w="9525" cap="flat" cmpd="sng" algn="ctr">
          <a:solidFill>
            <a:schemeClr val="accent1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+mj-lt"/>
          </a:endParaRPr>
        </a:p>
      </dsp:txBody>
      <dsp:txXfrm>
        <a:off x="2193046" y="1315633"/>
        <a:ext cx="22849" cy="4574"/>
      </dsp:txXfrm>
    </dsp:sp>
    <dsp:sp modelId="{53D3BEB3-3279-4D0D-AF1A-8D21B4A413E7}">
      <dsp:nvSpPr>
        <dsp:cNvPr id="0" name=""/>
        <dsp:cNvSpPr/>
      </dsp:nvSpPr>
      <dsp:spPr>
        <a:xfrm>
          <a:off x="6149" y="721842"/>
          <a:ext cx="1986925" cy="11921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rPr>
            <a:t>a. El nombre del producto;</a:t>
          </a:r>
          <a:endParaRPr lang="es-ES" sz="2000" kern="1200" dirty="0">
            <a:solidFill>
              <a:schemeClr val="tx1"/>
            </a:solidFill>
            <a:latin typeface="+mj-lt"/>
          </a:endParaRPr>
        </a:p>
      </dsp:txBody>
      <dsp:txXfrm>
        <a:off x="6149" y="721842"/>
        <a:ext cx="1986925" cy="1192155"/>
      </dsp:txXfrm>
    </dsp:sp>
    <dsp:sp modelId="{4E026B43-1DED-434D-A8DA-BD2E5A3EDF31}">
      <dsp:nvSpPr>
        <dsp:cNvPr id="0" name=""/>
        <dsp:cNvSpPr/>
      </dsp:nvSpPr>
      <dsp:spPr>
        <a:xfrm>
          <a:off x="4435192" y="1272200"/>
          <a:ext cx="426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392" y="45720"/>
              </a:lnTo>
            </a:path>
          </a:pathLst>
        </a:custGeom>
        <a:noFill/>
        <a:ln w="9525" cap="flat" cmpd="sng" algn="ctr">
          <a:solidFill>
            <a:schemeClr val="accent1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636964" y="1315633"/>
        <a:ext cx="22849" cy="4574"/>
      </dsp:txXfrm>
    </dsp:sp>
    <dsp:sp modelId="{161A29CA-48DD-4A27-B331-1D2659654F65}">
      <dsp:nvSpPr>
        <dsp:cNvPr id="0" name=""/>
        <dsp:cNvSpPr/>
      </dsp:nvSpPr>
      <dsp:spPr>
        <a:xfrm>
          <a:off x="2450067" y="721842"/>
          <a:ext cx="1986925" cy="1192155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bg1"/>
              </a:solidFill>
              <a:latin typeface="+mj-lt"/>
            </a:rPr>
            <a:t>b. </a:t>
          </a:r>
          <a:r>
            <a:rPr lang="es-EC" sz="2000" kern="1200" dirty="0">
              <a:solidFill>
                <a:schemeClr val="bg1"/>
              </a:solidFill>
              <a:latin typeface="+mj-lt"/>
            </a:rPr>
            <a:t>Código de NSO al cual solicita acogerse</a:t>
          </a:r>
          <a:endParaRPr lang="es-ES" sz="2000" kern="1200" dirty="0">
            <a:solidFill>
              <a:schemeClr val="bg1"/>
            </a:solidFill>
            <a:latin typeface="+mj-lt"/>
          </a:endParaRPr>
        </a:p>
      </dsp:txBody>
      <dsp:txXfrm>
        <a:off x="2450067" y="721842"/>
        <a:ext cx="1986925" cy="1192155"/>
      </dsp:txXfrm>
    </dsp:sp>
    <dsp:sp modelId="{92F10BC3-2875-4553-89E7-A0FDE5F3BFE4}">
      <dsp:nvSpPr>
        <dsp:cNvPr id="0" name=""/>
        <dsp:cNvSpPr/>
      </dsp:nvSpPr>
      <dsp:spPr>
        <a:xfrm>
          <a:off x="993462" y="2090252"/>
          <a:ext cx="5010946" cy="730201"/>
        </a:xfrm>
        <a:custGeom>
          <a:avLst/>
          <a:gdLst/>
          <a:ahLst/>
          <a:cxnLst/>
          <a:rect l="0" t="0" r="0" b="0"/>
          <a:pathLst>
            <a:path>
              <a:moveTo>
                <a:pt x="5010946" y="0"/>
              </a:moveTo>
              <a:lnTo>
                <a:pt x="5010946" y="382200"/>
              </a:lnTo>
              <a:lnTo>
                <a:pt x="0" y="382200"/>
              </a:lnTo>
              <a:lnTo>
                <a:pt x="0" y="730201"/>
              </a:lnTo>
            </a:path>
          </a:pathLst>
        </a:custGeom>
        <a:noFill/>
        <a:ln w="9525" cap="flat" cmpd="sng" algn="ctr">
          <a:solidFill>
            <a:schemeClr val="accent1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+mj-lt"/>
          </a:endParaRPr>
        </a:p>
      </dsp:txBody>
      <dsp:txXfrm>
        <a:off x="3372226" y="2453065"/>
        <a:ext cx="253418" cy="4574"/>
      </dsp:txXfrm>
    </dsp:sp>
    <dsp:sp modelId="{98A2199D-57B1-43A9-9914-6C3A173783DB}">
      <dsp:nvSpPr>
        <dsp:cNvPr id="0" name=""/>
        <dsp:cNvSpPr/>
      </dsp:nvSpPr>
      <dsp:spPr>
        <a:xfrm>
          <a:off x="4893985" y="543788"/>
          <a:ext cx="2220846" cy="154826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rPr>
            <a:t>c. </a:t>
          </a:r>
          <a:r>
            <a:rPr lang="es-EC" sz="1900" kern="1200" dirty="0">
              <a:solidFill>
                <a:schemeClr val="bg1"/>
              </a:solidFill>
              <a:latin typeface="+mj-lt"/>
              <a:sym typeface="Calibri"/>
            </a:rPr>
            <a:t>Nombre o razón social  y dirección del interesado que solicita acogerse al código de NSO</a:t>
          </a:r>
          <a:endParaRPr lang="es-ES" sz="1900" kern="1200" dirty="0">
            <a:solidFill>
              <a:schemeClr val="bg1"/>
            </a:solidFill>
            <a:latin typeface="+mj-lt"/>
          </a:endParaRPr>
        </a:p>
      </dsp:txBody>
      <dsp:txXfrm>
        <a:off x="4893985" y="543788"/>
        <a:ext cx="2220846" cy="1548263"/>
      </dsp:txXfrm>
    </dsp:sp>
    <dsp:sp modelId="{0BFD8A1B-051B-4EDB-BA8E-EB1F989388FA}">
      <dsp:nvSpPr>
        <dsp:cNvPr id="0" name=""/>
        <dsp:cNvSpPr/>
      </dsp:nvSpPr>
      <dsp:spPr>
        <a:xfrm>
          <a:off x="1985125" y="3234832"/>
          <a:ext cx="432541" cy="303808"/>
        </a:xfrm>
        <a:custGeom>
          <a:avLst/>
          <a:gdLst/>
          <a:ahLst/>
          <a:cxnLst/>
          <a:rect l="0" t="0" r="0" b="0"/>
          <a:pathLst>
            <a:path>
              <a:moveTo>
                <a:pt x="0" y="303808"/>
              </a:moveTo>
              <a:lnTo>
                <a:pt x="233370" y="303808"/>
              </a:lnTo>
              <a:lnTo>
                <a:pt x="233370" y="0"/>
              </a:lnTo>
              <a:lnTo>
                <a:pt x="432541" y="0"/>
              </a:lnTo>
            </a:path>
          </a:pathLst>
        </a:custGeom>
        <a:noFill/>
        <a:ln w="9525" cap="flat" cmpd="sng" algn="ctr">
          <a:solidFill>
            <a:schemeClr val="accent1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+mj-lt"/>
          </a:endParaRPr>
        </a:p>
      </dsp:txBody>
      <dsp:txXfrm>
        <a:off x="2187549" y="3384449"/>
        <a:ext cx="27694" cy="4574"/>
      </dsp:txXfrm>
    </dsp:sp>
    <dsp:sp modelId="{19199514-CC59-415D-A4D4-E79EAB4FBC94}">
      <dsp:nvSpPr>
        <dsp:cNvPr id="0" name=""/>
        <dsp:cNvSpPr/>
      </dsp:nvSpPr>
      <dsp:spPr>
        <a:xfrm>
          <a:off x="0" y="2852853"/>
          <a:ext cx="1986925" cy="1371574"/>
        </a:xfrm>
        <a:prstGeom prst="rect">
          <a:avLst/>
        </a:prstGeom>
        <a:solidFill>
          <a:srgbClr val="2E3191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rPr>
            <a:t>d) </a:t>
          </a:r>
          <a:r>
            <a:rPr lang="es-EC" sz="2000" kern="1200" dirty="0">
              <a:solidFill>
                <a:schemeClr val="bg1"/>
              </a:solidFill>
              <a:latin typeface="+mj-lt"/>
              <a:sym typeface="Calibri"/>
            </a:rPr>
            <a:t>Nombre o razón social, dirección y país del </a:t>
          </a:r>
          <a:r>
            <a:rPr lang="es-EC" sz="2000" kern="1200" dirty="0" smtClean="0">
              <a:solidFill>
                <a:schemeClr val="bg1"/>
              </a:solidFill>
              <a:latin typeface="+mj-lt"/>
              <a:sym typeface="Calibri"/>
            </a:rPr>
            <a:t>fabricante.</a:t>
          </a:r>
          <a:endParaRPr lang="es-ES" sz="2000" kern="1200" dirty="0">
            <a:solidFill>
              <a:schemeClr val="bg1"/>
            </a:solidFill>
            <a:latin typeface="+mj-lt"/>
          </a:endParaRPr>
        </a:p>
      </dsp:txBody>
      <dsp:txXfrm>
        <a:off x="0" y="2852853"/>
        <a:ext cx="1986925" cy="1371574"/>
      </dsp:txXfrm>
    </dsp:sp>
    <dsp:sp modelId="{04A510A6-81E6-4965-A38B-02F11B68413A}">
      <dsp:nvSpPr>
        <dsp:cNvPr id="0" name=""/>
        <dsp:cNvSpPr/>
      </dsp:nvSpPr>
      <dsp:spPr>
        <a:xfrm>
          <a:off x="2450067" y="2638754"/>
          <a:ext cx="3736612" cy="1192155"/>
        </a:xfrm>
        <a:prstGeom prst="rect">
          <a:avLst/>
        </a:prstGeom>
        <a:solidFill>
          <a:srgbClr val="5030C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>
              <a:solidFill>
                <a:schemeClr val="bg1"/>
              </a:solidFill>
              <a:latin typeface="+mj-lt"/>
              <a:cs typeface="Calibri"/>
            </a:rPr>
            <a:t>e. </a:t>
          </a:r>
          <a:r>
            <a:rPr lang="es-EC" sz="1900" kern="1200" dirty="0">
              <a:solidFill>
                <a:schemeClr val="bg1"/>
              </a:solidFill>
              <a:latin typeface="+mj-lt"/>
            </a:rPr>
            <a:t>La Autorización del fabricante, cuando corresponda según la legislación interna de cada País Miembro</a:t>
          </a:r>
          <a:endParaRPr lang="es-ES" sz="1900" kern="1200" dirty="0">
            <a:solidFill>
              <a:schemeClr val="bg1"/>
            </a:solidFill>
            <a:latin typeface="+mj-lt"/>
          </a:endParaRPr>
        </a:p>
      </dsp:txBody>
      <dsp:txXfrm>
        <a:off x="2450067" y="2638754"/>
        <a:ext cx="3736612" cy="1192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40AF7-54AC-4DE6-B780-730A03F7ADC4}">
      <dsp:nvSpPr>
        <dsp:cNvPr id="0" name=""/>
        <dsp:cNvSpPr/>
      </dsp:nvSpPr>
      <dsp:spPr>
        <a:xfrm rot="5400000">
          <a:off x="581250" y="-69177"/>
          <a:ext cx="1850126" cy="1988482"/>
        </a:xfrm>
        <a:prstGeom prst="chevron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solidFill>
              <a:schemeClr val="tx1"/>
            </a:solidFill>
          </a:endParaRPr>
        </a:p>
      </dsp:txBody>
      <dsp:txXfrm rot="-5400000">
        <a:off x="512072" y="1"/>
        <a:ext cx="1988482" cy="1850126"/>
      </dsp:txXfrm>
    </dsp:sp>
    <dsp:sp modelId="{6D9CC8C3-DB88-472C-B761-9DF6AB61260E}">
      <dsp:nvSpPr>
        <dsp:cNvPr id="0" name=""/>
        <dsp:cNvSpPr/>
      </dsp:nvSpPr>
      <dsp:spPr>
        <a:xfrm rot="5400000">
          <a:off x="5546143" y="-2181169"/>
          <a:ext cx="1746827" cy="6109166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Decisión 706: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Armonización </a:t>
          </a:r>
          <a:r>
            <a:rPr lang="es-MX" sz="2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legislaciones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materia de productos de higiene doméstica y </a:t>
          </a:r>
          <a:r>
            <a:rPr lang="es-MX" sz="2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productos absorbentes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higiene personal</a:t>
          </a:r>
          <a:r>
            <a:rPr lang="es-EC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 rot="-5400000">
        <a:off x="3364974" y="85273"/>
        <a:ext cx="6023893" cy="1576281"/>
      </dsp:txXfrm>
    </dsp:sp>
    <dsp:sp modelId="{22AE3B20-5FC1-4353-8B05-B35DD9C3635B}">
      <dsp:nvSpPr>
        <dsp:cNvPr id="0" name=""/>
        <dsp:cNvSpPr/>
      </dsp:nvSpPr>
      <dsp:spPr>
        <a:xfrm rot="5400000">
          <a:off x="686824" y="1804272"/>
          <a:ext cx="1667104" cy="1956210"/>
        </a:xfrm>
        <a:prstGeom prst="chevron">
          <a:avLst/>
        </a:prstGeom>
        <a:solidFill>
          <a:srgbClr val="2E31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solidFill>
              <a:schemeClr val="tx1"/>
            </a:solidFill>
          </a:endParaRPr>
        </a:p>
      </dsp:txBody>
      <dsp:txXfrm rot="-5400000">
        <a:off x="542271" y="1948825"/>
        <a:ext cx="1956210" cy="1667104"/>
      </dsp:txXfrm>
    </dsp:sp>
    <dsp:sp modelId="{E49BDEF5-6BEA-42E6-A431-CA86EE1DCAC7}">
      <dsp:nvSpPr>
        <dsp:cNvPr id="0" name=""/>
        <dsp:cNvSpPr/>
      </dsp:nvSpPr>
      <dsp:spPr>
        <a:xfrm rot="5400000">
          <a:off x="5576102" y="-244340"/>
          <a:ext cx="1723877" cy="6071656"/>
        </a:xfrm>
        <a:prstGeom prst="round2SameRect">
          <a:avLst/>
        </a:prstGeom>
        <a:solidFill>
          <a:srgbClr val="2E319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1370: F</a:t>
          </a:r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ormatos para la Notificación Sanitaria Obligatoria </a:t>
          </a:r>
          <a:r>
            <a:rPr lang="es-MX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(NSO) de Productos de Higiene Doméstica, y Absorbentes de Higiene </a:t>
          </a:r>
          <a:r>
            <a:rPr lang="es-MX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Personal.</a:t>
          </a:r>
          <a:endParaRPr lang="es-EC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402213" y="2013702"/>
        <a:ext cx="5987503" cy="1555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742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76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8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89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12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9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62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50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96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579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95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0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10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775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20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509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607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99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71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13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63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8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8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57250"/>
            <a:ext cx="4116388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92664" y="3300412"/>
            <a:ext cx="794131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5622798" y="6513910"/>
            <a:ext cx="4301543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48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0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DA5-6271-493D-AE7F-45D54D613C17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7C1AF-AC6E-4342-BDC3-9BF9688BEF18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26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userDrawn="1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;p7">
            <a:extLst>
              <a:ext uri="{FF2B5EF4-FFF2-40B4-BE49-F238E27FC236}">
                <a16:creationId xmlns="" xmlns:a16="http://schemas.microsoft.com/office/drawing/2014/main" id="{5CB9FFF5-B0C8-534A-A111-EF9C0A6392B9}"/>
              </a:ext>
            </a:extLst>
          </p:cNvPr>
          <p:cNvSpPr/>
          <p:nvPr userDrawn="1"/>
        </p:nvSpPr>
        <p:spPr>
          <a:xfrm>
            <a:off x="0" y="0"/>
            <a:ext cx="6316824" cy="6890186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preserve="1" userDrawn="1">
  <p:cSld name="1_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;p7">
            <a:extLst>
              <a:ext uri="{FF2B5EF4-FFF2-40B4-BE49-F238E27FC236}">
                <a16:creationId xmlns="" xmlns:a16="http://schemas.microsoft.com/office/drawing/2014/main" id="{5CB9FFF5-B0C8-534A-A111-EF9C0A6392B9}"/>
              </a:ext>
            </a:extLst>
          </p:cNvPr>
          <p:cNvSpPr/>
          <p:nvPr userDrawn="1"/>
        </p:nvSpPr>
        <p:spPr>
          <a:xfrm>
            <a:off x="0" y="0"/>
            <a:ext cx="3937518" cy="6890186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preserve="1" userDrawn="1">
  <p:cSld name="1_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;p7">
            <a:extLst>
              <a:ext uri="{FF2B5EF4-FFF2-40B4-BE49-F238E27FC236}">
                <a16:creationId xmlns="" xmlns:a16="http://schemas.microsoft.com/office/drawing/2014/main" id="{5CB9FFF5-B0C8-534A-A111-EF9C0A6392B9}"/>
              </a:ext>
            </a:extLst>
          </p:cNvPr>
          <p:cNvSpPr/>
          <p:nvPr userDrawn="1"/>
        </p:nvSpPr>
        <p:spPr>
          <a:xfrm>
            <a:off x="0" y="0"/>
            <a:ext cx="12192000" cy="6890186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22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preserve="1" userDrawn="1">
  <p:cSld name="1_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;p7">
            <a:extLst>
              <a:ext uri="{FF2B5EF4-FFF2-40B4-BE49-F238E27FC236}">
                <a16:creationId xmlns="" xmlns:a16="http://schemas.microsoft.com/office/drawing/2014/main" id="{5CB9FFF5-B0C8-534A-A111-EF9C0A6392B9}"/>
              </a:ext>
            </a:extLst>
          </p:cNvPr>
          <p:cNvSpPr/>
          <p:nvPr userDrawn="1"/>
        </p:nvSpPr>
        <p:spPr>
          <a:xfrm>
            <a:off x="0" y="0"/>
            <a:ext cx="12192000" cy="2901820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09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7.pn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22C571C-9530-694C-9A35-AB74930E1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1185" y="0"/>
            <a:ext cx="12203185" cy="6858000"/>
          </a:xfrm>
          <a:prstGeom prst="rect">
            <a:avLst/>
          </a:prstGeom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7" y="-32069"/>
            <a:ext cx="12265831" cy="692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15757" y="3106812"/>
            <a:ext cx="1062872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altLang="es-EC" sz="4000" b="1" dirty="0">
                <a:solidFill>
                  <a:schemeClr val="lt1"/>
                </a:solidFill>
                <a:highlight>
                  <a:srgbClr val="2D2D93"/>
                </a:highlight>
              </a:rPr>
              <a:t>PRODUCTOS COSMÉTICOS /</a:t>
            </a:r>
          </a:p>
          <a:p>
            <a:pPr lvl="0"/>
            <a:r>
              <a:rPr lang="es-MX" altLang="es-EC" sz="4000" b="1" dirty="0">
                <a:solidFill>
                  <a:schemeClr val="lt1"/>
                </a:solidFill>
                <a:highlight>
                  <a:srgbClr val="2D2D93"/>
                </a:highlight>
              </a:rPr>
              <a:t> PRODUCTOS DE HIGIENE DOMÉSTICA Y ABSORBENTES DE HIGIENE PERSONAL</a:t>
            </a:r>
            <a:endParaRPr sz="4000" b="1" dirty="0">
              <a:solidFill>
                <a:schemeClr val="lt1"/>
              </a:solidFill>
              <a:highlight>
                <a:srgbClr val="2D2D93"/>
              </a:highlight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9788" y="5761749"/>
            <a:ext cx="1372212" cy="26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title="LOGO-ARCSA-EL-NUEVO-ECUADOR-nov2025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725" y="6061325"/>
            <a:ext cx="2249051" cy="5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5757" y="-32069"/>
            <a:ext cx="4512176" cy="72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37371" y="557362"/>
            <a:ext cx="113172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s-EC" sz="3600" b="1" dirty="0">
                <a:solidFill>
                  <a:schemeClr val="bg1"/>
                </a:solidFill>
              </a:rPr>
              <a:t>Productos y Servicios - ARCSA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5A9808-03F8-12B0-AB9F-7FBCFF3E6C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28440" y="1203652"/>
            <a:ext cx="11317257" cy="8985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alt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6 tipos de tramites para el proceso de Productos Cosméticos: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84470497"/>
              </p:ext>
            </p:extLst>
          </p:nvPr>
        </p:nvGraphicFramePr>
        <p:xfrm>
          <a:off x="1958092" y="2144556"/>
          <a:ext cx="8676849" cy="372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55;p7">
            <a:extLst>
              <a:ext uri="{FF2B5EF4-FFF2-40B4-BE49-F238E27FC236}">
                <a16:creationId xmlns="" xmlns:a16="http://schemas.microsoft.com/office/drawing/2014/main" id="{328B2B8A-40BD-9948-9EF4-064E038ECC8E}"/>
              </a:ext>
            </a:extLst>
          </p:cNvPr>
          <p:cNvSpPr/>
          <p:nvPr/>
        </p:nvSpPr>
        <p:spPr>
          <a:xfrm>
            <a:off x="0" y="529304"/>
            <a:ext cx="4824187" cy="1660646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53 Grupo"/>
          <p:cNvGrpSpPr/>
          <p:nvPr/>
        </p:nvGrpSpPr>
        <p:grpSpPr>
          <a:xfrm>
            <a:off x="565495" y="2785679"/>
            <a:ext cx="3573056" cy="1779132"/>
            <a:chOff x="337067" y="2377257"/>
            <a:chExt cx="2246426" cy="1011080"/>
          </a:xfrm>
        </p:grpSpPr>
        <p:sp>
          <p:nvSpPr>
            <p:cNvPr id="7" name="54 Rectángulo"/>
            <p:cNvSpPr/>
            <p:nvPr/>
          </p:nvSpPr>
          <p:spPr>
            <a:xfrm>
              <a:off x="337067" y="2377257"/>
              <a:ext cx="781141" cy="1011080"/>
            </a:xfrm>
            <a:prstGeom prst="rect">
              <a:avLst/>
            </a:prstGeom>
            <a:solidFill>
              <a:srgbClr val="2E3191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C" b="1" dirty="0">
                  <a:solidFill>
                    <a:schemeClr val="bg1"/>
                  </a:solidFill>
                </a:rPr>
                <a:t>Solicitud nueva Ingresada por el Sistema 833</a:t>
              </a:r>
            </a:p>
          </p:txBody>
        </p:sp>
        <p:sp>
          <p:nvSpPr>
            <p:cNvPr id="8" name="55 Rectángulo"/>
            <p:cNvSpPr/>
            <p:nvPr/>
          </p:nvSpPr>
          <p:spPr>
            <a:xfrm>
              <a:off x="2346545" y="2380841"/>
              <a:ext cx="236948" cy="24577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b="1" dirty="0">
                  <a:solidFill>
                    <a:prstClr val="black"/>
                  </a:solidFill>
                </a:rPr>
                <a:t>A1</a:t>
              </a:r>
              <a:endParaRPr lang="es-EC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55 Rectángulo"/>
          <p:cNvSpPr/>
          <p:nvPr/>
        </p:nvSpPr>
        <p:spPr>
          <a:xfrm>
            <a:off x="4824187" y="3328553"/>
            <a:ext cx="1255976" cy="850178"/>
          </a:xfrm>
          <a:prstGeom prst="rect">
            <a:avLst/>
          </a:prstGeom>
          <a:solidFill>
            <a:srgbClr val="E6731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prstClr val="black"/>
                </a:solidFill>
              </a:rPr>
              <a:t>Revisión Análisis Documental</a:t>
            </a:r>
          </a:p>
        </p:txBody>
      </p:sp>
      <p:cxnSp>
        <p:nvCxnSpPr>
          <p:cNvPr id="10" name="82 Conector recto de flecha"/>
          <p:cNvCxnSpPr/>
          <p:nvPr/>
        </p:nvCxnSpPr>
        <p:spPr>
          <a:xfrm flipH="1">
            <a:off x="5504936" y="4222575"/>
            <a:ext cx="1" cy="467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55 Rectángulo"/>
          <p:cNvSpPr/>
          <p:nvPr/>
        </p:nvSpPr>
        <p:spPr>
          <a:xfrm>
            <a:off x="4800687" y="4677328"/>
            <a:ext cx="1322276" cy="979029"/>
          </a:xfrm>
          <a:prstGeom prst="rect">
            <a:avLst/>
          </a:prstGeom>
          <a:solidFill>
            <a:srgbClr val="00B0D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Pago autorizado o Pago exonerado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12" name="55 Rectángulo"/>
          <p:cNvSpPr/>
          <p:nvPr/>
        </p:nvSpPr>
        <p:spPr>
          <a:xfrm>
            <a:off x="5166551" y="2061841"/>
            <a:ext cx="1069492" cy="805055"/>
          </a:xfrm>
          <a:prstGeom prst="rect">
            <a:avLst/>
          </a:prstGeom>
          <a:solidFill>
            <a:srgbClr val="00B0D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Solicitud observada</a:t>
            </a:r>
            <a:endParaRPr lang="es-EC" b="1" dirty="0">
              <a:solidFill>
                <a:prstClr val="black"/>
              </a:solidFill>
            </a:endParaRPr>
          </a:p>
        </p:txBody>
      </p:sp>
      <p:cxnSp>
        <p:nvCxnSpPr>
          <p:cNvPr id="13" name="85 Conector angular"/>
          <p:cNvCxnSpPr/>
          <p:nvPr/>
        </p:nvCxnSpPr>
        <p:spPr>
          <a:xfrm flipV="1">
            <a:off x="5688288" y="1175800"/>
            <a:ext cx="1465247" cy="833816"/>
          </a:xfrm>
          <a:prstGeom prst="bentConnector3">
            <a:avLst>
              <a:gd name="adj1" fmla="val -11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255688" y="824179"/>
            <a:ext cx="164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 días hábiles</a:t>
            </a:r>
            <a:endParaRPr lang="es-EC" dirty="0"/>
          </a:p>
        </p:txBody>
      </p:sp>
      <p:sp>
        <p:nvSpPr>
          <p:cNvPr id="15" name="55 Rectángulo"/>
          <p:cNvSpPr/>
          <p:nvPr/>
        </p:nvSpPr>
        <p:spPr>
          <a:xfrm>
            <a:off x="7153535" y="566900"/>
            <a:ext cx="1211217" cy="805055"/>
          </a:xfrm>
          <a:prstGeom prst="rect">
            <a:avLst/>
          </a:prstGeom>
          <a:solidFill>
            <a:srgbClr val="00B0D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Solicitud subsanada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16" name="55 Rectángulo"/>
          <p:cNvSpPr/>
          <p:nvPr/>
        </p:nvSpPr>
        <p:spPr>
          <a:xfrm>
            <a:off x="7614633" y="2385293"/>
            <a:ext cx="1958327" cy="749040"/>
          </a:xfrm>
          <a:prstGeom prst="rect">
            <a:avLst/>
          </a:prstGeom>
          <a:solidFill>
            <a:srgbClr val="E6731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prstClr val="black"/>
                </a:solidFill>
              </a:rPr>
              <a:t>Solicitud cancelada automáticamente</a:t>
            </a:r>
          </a:p>
        </p:txBody>
      </p:sp>
      <p:cxnSp>
        <p:nvCxnSpPr>
          <p:cNvPr id="17" name="83 Conector recto de flecha"/>
          <p:cNvCxnSpPr/>
          <p:nvPr/>
        </p:nvCxnSpPr>
        <p:spPr>
          <a:xfrm flipV="1">
            <a:off x="6106522" y="3138510"/>
            <a:ext cx="1931082" cy="183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440422" y="2400260"/>
            <a:ext cx="52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X2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248129" y="2916794"/>
            <a:ext cx="14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X3 o sobre pasa el tiempo de espera para la subsanación</a:t>
            </a:r>
            <a:endParaRPr lang="es-EC" dirty="0"/>
          </a:p>
        </p:txBody>
      </p:sp>
      <p:cxnSp>
        <p:nvCxnSpPr>
          <p:cNvPr id="20" name="82 Conector recto de flecha"/>
          <p:cNvCxnSpPr/>
          <p:nvPr/>
        </p:nvCxnSpPr>
        <p:spPr>
          <a:xfrm flipV="1">
            <a:off x="6135168" y="5395005"/>
            <a:ext cx="1283934" cy="17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55 Rectángulo"/>
          <p:cNvSpPr/>
          <p:nvPr/>
        </p:nvSpPr>
        <p:spPr>
          <a:xfrm>
            <a:off x="7466117" y="5160604"/>
            <a:ext cx="1362531" cy="767051"/>
          </a:xfrm>
          <a:prstGeom prst="rect">
            <a:avLst/>
          </a:prstGeom>
          <a:solidFill>
            <a:srgbClr val="E6731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Pago confirmado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2" name="55 Rectángulo"/>
          <p:cNvSpPr/>
          <p:nvPr/>
        </p:nvSpPr>
        <p:spPr>
          <a:xfrm>
            <a:off x="9572960" y="5122600"/>
            <a:ext cx="866786" cy="805055"/>
          </a:xfrm>
          <a:prstGeom prst="rect">
            <a:avLst/>
          </a:prstGeom>
          <a:solidFill>
            <a:srgbClr val="00B0D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FIRMA</a:t>
            </a:r>
            <a:endParaRPr lang="es-EC" b="1" dirty="0">
              <a:solidFill>
                <a:prstClr val="black"/>
              </a:solidFill>
            </a:endParaRPr>
          </a:p>
        </p:txBody>
      </p:sp>
      <p:cxnSp>
        <p:nvCxnSpPr>
          <p:cNvPr id="23" name="82 Conector recto de flecha"/>
          <p:cNvCxnSpPr>
            <a:cxnSpLocks/>
          </p:cNvCxnSpPr>
          <p:nvPr/>
        </p:nvCxnSpPr>
        <p:spPr>
          <a:xfrm flipV="1">
            <a:off x="8855847" y="5544129"/>
            <a:ext cx="71711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82 Conector recto de flecha"/>
          <p:cNvCxnSpPr/>
          <p:nvPr/>
        </p:nvCxnSpPr>
        <p:spPr>
          <a:xfrm flipV="1">
            <a:off x="10478791" y="5522844"/>
            <a:ext cx="349476" cy="2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55 Rectángulo"/>
          <p:cNvSpPr/>
          <p:nvPr/>
        </p:nvSpPr>
        <p:spPr>
          <a:xfrm>
            <a:off x="10828267" y="5136350"/>
            <a:ext cx="866786" cy="805055"/>
          </a:xfrm>
          <a:prstGeom prst="rect">
            <a:avLst/>
          </a:prstGeom>
          <a:solidFill>
            <a:srgbClr val="00B0D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NSO EMITIDA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037604" y="4082963"/>
            <a:ext cx="170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Sobre pasa el tiempo de espera para el pago (10 días calendario) </a:t>
            </a:r>
            <a:endParaRPr lang="es-EC" dirty="0"/>
          </a:p>
        </p:txBody>
      </p:sp>
      <p:sp>
        <p:nvSpPr>
          <p:cNvPr id="28" name="55 Rectángulo"/>
          <p:cNvSpPr/>
          <p:nvPr/>
        </p:nvSpPr>
        <p:spPr>
          <a:xfrm>
            <a:off x="2302631" y="3003411"/>
            <a:ext cx="896797" cy="13459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/>
                </a:solidFill>
              </a:rPr>
              <a:t>Solicitudes receptadas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784726" y="4696514"/>
            <a:ext cx="89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Ingresa a bandeja </a:t>
            </a:r>
            <a:endParaRPr lang="es-EC" dirty="0"/>
          </a:p>
        </p:txBody>
      </p:sp>
      <p:cxnSp>
        <p:nvCxnSpPr>
          <p:cNvPr id="30" name="88 Conector recto de flecha"/>
          <p:cNvCxnSpPr/>
          <p:nvPr/>
        </p:nvCxnSpPr>
        <p:spPr>
          <a:xfrm flipV="1">
            <a:off x="3202958" y="3115697"/>
            <a:ext cx="469179" cy="196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030859" y="2266375"/>
            <a:ext cx="77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Asigna</a:t>
            </a:r>
            <a:endParaRPr lang="es-EC" dirty="0"/>
          </a:p>
        </p:txBody>
      </p:sp>
      <p:sp>
        <p:nvSpPr>
          <p:cNvPr id="32" name="55 Rectángulo"/>
          <p:cNvSpPr/>
          <p:nvPr/>
        </p:nvSpPr>
        <p:spPr>
          <a:xfrm>
            <a:off x="3766038" y="3529145"/>
            <a:ext cx="376878" cy="4324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A2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33" name="55 Rectángulo"/>
          <p:cNvSpPr/>
          <p:nvPr/>
        </p:nvSpPr>
        <p:spPr>
          <a:xfrm>
            <a:off x="3782351" y="4272997"/>
            <a:ext cx="376878" cy="4324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A3</a:t>
            </a:r>
            <a:endParaRPr lang="es-EC" b="1" dirty="0">
              <a:solidFill>
                <a:prstClr val="black"/>
              </a:solidFill>
            </a:endParaRPr>
          </a:p>
        </p:txBody>
      </p:sp>
      <p:cxnSp>
        <p:nvCxnSpPr>
          <p:cNvPr id="34" name="88 Conector recto de flecha"/>
          <p:cNvCxnSpPr/>
          <p:nvPr/>
        </p:nvCxnSpPr>
        <p:spPr>
          <a:xfrm flipV="1">
            <a:off x="4177891" y="3730083"/>
            <a:ext cx="646296" cy="7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88 Conector recto de flecha"/>
          <p:cNvCxnSpPr/>
          <p:nvPr/>
        </p:nvCxnSpPr>
        <p:spPr>
          <a:xfrm>
            <a:off x="3207417" y="4148413"/>
            <a:ext cx="418468" cy="218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88 Conector recto de flecha"/>
          <p:cNvCxnSpPr/>
          <p:nvPr/>
        </p:nvCxnSpPr>
        <p:spPr>
          <a:xfrm flipV="1">
            <a:off x="3192866" y="3748156"/>
            <a:ext cx="401116" cy="5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82 Conector recto de flecha"/>
          <p:cNvCxnSpPr/>
          <p:nvPr/>
        </p:nvCxnSpPr>
        <p:spPr>
          <a:xfrm flipV="1">
            <a:off x="5470751" y="2894502"/>
            <a:ext cx="0" cy="434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83 Conector recto de flecha"/>
          <p:cNvCxnSpPr/>
          <p:nvPr/>
        </p:nvCxnSpPr>
        <p:spPr>
          <a:xfrm rot="5400000">
            <a:off x="4734938" y="917093"/>
            <a:ext cx="2652582" cy="2170338"/>
          </a:xfrm>
          <a:prstGeom prst="bentConnector3">
            <a:avLst>
              <a:gd name="adj1" fmla="val 38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7663103" y="6078086"/>
            <a:ext cx="105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Revisión en DAF</a:t>
            </a:r>
            <a:endParaRPr lang="es-EC" dirty="0"/>
          </a:p>
        </p:txBody>
      </p:sp>
      <p:cxnSp>
        <p:nvCxnSpPr>
          <p:cNvPr id="69" name="82 Conector recto de flecha"/>
          <p:cNvCxnSpPr/>
          <p:nvPr/>
        </p:nvCxnSpPr>
        <p:spPr>
          <a:xfrm>
            <a:off x="7784946" y="1397067"/>
            <a:ext cx="941" cy="92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Subtitle 2">
            <a:extLst>
              <a:ext uri="{FF2B5EF4-FFF2-40B4-BE49-F238E27FC236}">
                <a16:creationId xmlns="" xmlns:a16="http://schemas.microsoft.com/office/drawing/2014/main" id="{875A9808-03F8-12B0-AB9F-7FBCFF3E6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2808" y="904790"/>
            <a:ext cx="3357849" cy="11642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buClr>
                <a:srgbClr val="000000"/>
              </a:buClr>
            </a:pPr>
            <a:r>
              <a:rPr lang="es-MX" altLang="es-EC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Proceso de la solicitud una vez ingresada</a:t>
            </a:r>
            <a:endParaRPr lang="es-EC" altLang="es-EC" sz="32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82 Conector recto de flecha"/>
          <p:cNvCxnSpPr>
            <a:endCxn id="16" idx="1"/>
          </p:cNvCxnSpPr>
          <p:nvPr/>
        </p:nvCxnSpPr>
        <p:spPr>
          <a:xfrm>
            <a:off x="6236043" y="2757825"/>
            <a:ext cx="1378590" cy="1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88 Conector recto de flecha"/>
          <p:cNvCxnSpPr/>
          <p:nvPr/>
        </p:nvCxnSpPr>
        <p:spPr>
          <a:xfrm flipV="1">
            <a:off x="1854115" y="3669759"/>
            <a:ext cx="401116" cy="5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11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1108291" y="976792"/>
            <a:ext cx="4192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i="1" dirty="0">
                <a:solidFill>
                  <a:schemeClr val="bg1"/>
                </a:solidFill>
              </a:rPr>
              <a:t>Requisitos técnicos para inscripción de un cosmético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00511" y="271274"/>
            <a:ext cx="513183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 cualitativa y la declaración cuantitativa para aquellas sustancias de uso restringido y los ingredientes de la composición básica que ejerzan su acción cosmética,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Nomenclatura internacional o genérica de los ingredientes (INCI);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Especificaciones organolépticas y fisicoquímicas del producto terminado;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Especificaciones microbiológicas cuando corresponda, de acuerdo a la  naturaleza del producto terminado y a la normativa andina vigente;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Estudios técnicos, experimentales, científicos, entre otros, que justifiquen </a:t>
            </a: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las bondades, proclamas y efectos de carácter cosmético atribuibles al producto terminado,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Etiqueta o rotulado, o proyecto de arte de la etiqueta o rotulado. En el caso </a:t>
            </a: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que se presente sólo el proyecto de arte de la etiqueta, el titular de la NSO deberá entregar a la Autoridad Nacional Competente la etiqueta inmediatamente iniciada su comercialización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Instrucciones de uso del producto, cuando corresponda;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del envase primario y secundario cuando corresponda;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 del sistema de codificación de lotes de producción. Por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cada fabricante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08291" y="5939586"/>
            <a:ext cx="409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DECISIÓN </a:t>
            </a:r>
            <a:r>
              <a:rPr lang="es-MX" sz="24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833, </a:t>
            </a:r>
            <a:r>
              <a:rPr lang="es-MX" sz="24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ART </a:t>
            </a:r>
            <a:r>
              <a:rPr lang="es-MX" sz="24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9.</a:t>
            </a:r>
            <a:endParaRPr lang="es-EC" sz="24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1CAEF79-DF2E-534E-ADB5-824E3CCE2F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845" y="-32186"/>
            <a:ext cx="4406646" cy="2497290"/>
          </a:xfrm>
          <a:prstGeom prst="rect">
            <a:avLst/>
          </a:prstGeom>
        </p:spPr>
      </p:pic>
      <p:sp>
        <p:nvSpPr>
          <p:cNvPr id="155" name="Google Shape;155;p7"/>
          <p:cNvSpPr/>
          <p:nvPr/>
        </p:nvSpPr>
        <p:spPr>
          <a:xfrm>
            <a:off x="0" y="-18538"/>
            <a:ext cx="5346441" cy="6858000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7"/>
          <p:cNvGrpSpPr/>
          <p:nvPr/>
        </p:nvGrpSpPr>
        <p:grpSpPr>
          <a:xfrm>
            <a:off x="585704" y="368155"/>
            <a:ext cx="5138628" cy="602752"/>
            <a:chOff x="1533529" y="4597104"/>
            <a:chExt cx="2598859" cy="437762"/>
          </a:xfrm>
        </p:grpSpPr>
        <p:pic>
          <p:nvPicPr>
            <p:cNvPr id="160" name="Google Shape;160;p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3529" y="4607901"/>
              <a:ext cx="2168978" cy="426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7"/>
            <p:cNvSpPr txBox="1"/>
            <p:nvPr/>
          </p:nvSpPr>
          <p:spPr>
            <a:xfrm>
              <a:off x="1594261" y="4597104"/>
              <a:ext cx="2538127" cy="43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lnSpc>
                  <a:spcPct val="107000"/>
                </a:lnSpc>
              </a:pPr>
              <a:r>
                <a:rPr lang="es-MX" altLang="es-EC" sz="3100" b="1" i="1" dirty="0" smtClean="0">
                  <a:solidFill>
                    <a:srgbClr val="2D2D93"/>
                  </a:solidFill>
                </a:rPr>
                <a:t> Tipos </a:t>
              </a:r>
              <a:r>
                <a:rPr lang="es-MX" altLang="es-EC" sz="3100" b="1" i="1" dirty="0">
                  <a:solidFill>
                    <a:srgbClr val="2D2D93"/>
                  </a:solidFill>
                </a:rPr>
                <a:t>de productos</a:t>
              </a:r>
              <a:endParaRPr sz="3100" b="1" dirty="0">
                <a:solidFill>
                  <a:srgbClr val="2D449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26847" y="1216459"/>
            <a:ext cx="5006353" cy="540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Clr>
                <a:schemeClr val="bg1"/>
              </a:buClr>
            </a:pP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 perfume suele tener 3 componentes principales</a:t>
            </a:r>
            <a:r>
              <a:rPr lang="es-EC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buClr>
                <a:schemeClr val="bg1"/>
              </a:buClr>
            </a:pPr>
            <a:endParaRPr lang="es-EC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Concentrado aromático (mezcla de aceites esenciales, compuestos sintéticos, absolutos, </a:t>
            </a:r>
            <a:r>
              <a:rPr lang="es-EC" sz="240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resinoides</a:t>
            </a: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 etílico (generalmente etanol de grado cosmético, a veces desnaturalizado).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Agua purificada (en menor proporción, sobre todo en </a:t>
            </a:r>
            <a:r>
              <a:rPr lang="es-EC" sz="240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EdT</a:t>
            </a: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C" sz="240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EdC</a:t>
            </a:r>
            <a:r>
              <a:rPr lang="es-EC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60057"/>
              </p:ext>
            </p:extLst>
          </p:nvPr>
        </p:nvGraphicFramePr>
        <p:xfrm>
          <a:off x="5724333" y="2576801"/>
          <a:ext cx="6160566" cy="3504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078">
                  <a:extLst>
                    <a:ext uri="{9D8B030D-6E8A-4147-A177-3AD203B41FA5}">
                      <a16:colId xmlns="" xmlns:a16="http://schemas.microsoft.com/office/drawing/2014/main" val="996638697"/>
                    </a:ext>
                  </a:extLst>
                </a:gridCol>
                <a:gridCol w="1471470">
                  <a:extLst>
                    <a:ext uri="{9D8B030D-6E8A-4147-A177-3AD203B41FA5}">
                      <a16:colId xmlns="" xmlns:a16="http://schemas.microsoft.com/office/drawing/2014/main" val="2468442554"/>
                    </a:ext>
                  </a:extLst>
                </a:gridCol>
                <a:gridCol w="1347362">
                  <a:extLst>
                    <a:ext uri="{9D8B030D-6E8A-4147-A177-3AD203B41FA5}">
                      <a16:colId xmlns="" xmlns:a16="http://schemas.microsoft.com/office/drawing/2014/main" val="3236645098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42151291"/>
                    </a:ext>
                  </a:extLst>
                </a:gridCol>
              </a:tblGrid>
              <a:tr h="64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Categoría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% Aceites aromáticos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% Alcohol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% Agua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922321440"/>
                  </a:ext>
                </a:extLst>
              </a:tr>
              <a:tr h="90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Extracto de perfume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(Extrait / Parfum)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20 – 40 %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60 – 80 %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0 – 5 %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451936605"/>
                  </a:ext>
                </a:extLst>
              </a:tr>
              <a:tr h="64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Eau de Parfum (EdP)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15 – 20 %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70 – 80 %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5 – 10 %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626826850"/>
                  </a:ext>
                </a:extLst>
              </a:tr>
              <a:tr h="64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Eau de Toilette (EdT)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8 – 15 %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75 – 85 %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5 – 15 %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234917284"/>
                  </a:ext>
                </a:extLst>
              </a:tr>
              <a:tr h="64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Eau de Cologne (EdC)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2 – 5 %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80 – 90 %</a:t>
                      </a:r>
                      <a:endParaRPr lang="es-EC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5 – 15 %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42562111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724333" y="806151"/>
            <a:ext cx="2710539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C" sz="2400" b="1" kern="1200" dirty="0">
                <a:solidFill>
                  <a:srgbClr val="2E31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Extracto de perfume Vs. otras categorías</a:t>
            </a:r>
          </a:p>
        </p:txBody>
      </p:sp>
    </p:spTree>
    <p:extLst>
      <p:ext uri="{BB962C8B-B14F-4D97-AF65-F5344CB8AC3E}">
        <p14:creationId xmlns:p14="http://schemas.microsoft.com/office/powerpoint/2010/main" val="41025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600270" y="321639"/>
            <a:ext cx="9494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>
                <a:solidFill>
                  <a:srgbClr val="2D2D93"/>
                </a:solidFill>
              </a:rPr>
              <a:t>Clasificación de concentraciones en perfumería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52821"/>
              </p:ext>
            </p:extLst>
          </p:nvPr>
        </p:nvGraphicFramePr>
        <p:xfrm>
          <a:off x="827067" y="948697"/>
          <a:ext cx="10713768" cy="3403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442">
                  <a:extLst>
                    <a:ext uri="{9D8B030D-6E8A-4147-A177-3AD203B41FA5}">
                      <a16:colId xmlns="" xmlns:a16="http://schemas.microsoft.com/office/drawing/2014/main" val="1609403266"/>
                    </a:ext>
                  </a:extLst>
                </a:gridCol>
                <a:gridCol w="2678442">
                  <a:extLst>
                    <a:ext uri="{9D8B030D-6E8A-4147-A177-3AD203B41FA5}">
                      <a16:colId xmlns="" xmlns:a16="http://schemas.microsoft.com/office/drawing/2014/main" val="3888535164"/>
                    </a:ext>
                  </a:extLst>
                </a:gridCol>
                <a:gridCol w="2678442">
                  <a:extLst>
                    <a:ext uri="{9D8B030D-6E8A-4147-A177-3AD203B41FA5}">
                      <a16:colId xmlns="" xmlns:a16="http://schemas.microsoft.com/office/drawing/2014/main" val="4198341574"/>
                    </a:ext>
                  </a:extLst>
                </a:gridCol>
                <a:gridCol w="2678442">
                  <a:extLst>
                    <a:ext uri="{9D8B030D-6E8A-4147-A177-3AD203B41FA5}">
                      <a16:colId xmlns="" xmlns:a16="http://schemas.microsoft.com/office/drawing/2014/main" val="1995256117"/>
                    </a:ext>
                  </a:extLst>
                </a:gridCol>
              </a:tblGrid>
              <a:tr h="768557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Denominación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Concentración aproximada de aceites aromáticos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Duración en piel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Comentarios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333534125"/>
                  </a:ext>
                </a:extLst>
              </a:tr>
              <a:tr h="1007285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Extracto de perfume /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Perfume (Parfum, Extrait de parfum)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 – 40 %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 – 12 horas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La forma más intensa y costosa; se aplica en puntos estratégicos.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838152307"/>
                  </a:ext>
                </a:extLst>
              </a:tr>
              <a:tr h="406883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Eau de Parfum (EdP)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 – 20 %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 – 8 horas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Muy común; buena fijación.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469998922"/>
                  </a:ext>
                </a:extLst>
              </a:tr>
              <a:tr h="406883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Eau de Toilette (EdT)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 – 15 %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 – 6 horas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Más ligero, uso diario.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54191763"/>
                  </a:ext>
                </a:extLst>
              </a:tr>
              <a:tr h="406883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Eau de Cologne (EdC)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 – 5 %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 – 3 horas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Muy fresca, duración corta.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418883575"/>
                  </a:ext>
                </a:extLst>
              </a:tr>
              <a:tr h="406883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bg1"/>
                          </a:solidFill>
                          <a:effectLst/>
                        </a:rPr>
                        <a:t>Splash</a:t>
                      </a: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 / </a:t>
                      </a:r>
                      <a:r>
                        <a:rPr lang="es-EC" sz="1400" dirty="0" err="1">
                          <a:solidFill>
                            <a:schemeClr val="bg1"/>
                          </a:solidFill>
                          <a:effectLst/>
                        </a:rPr>
                        <a:t>Body</a:t>
                      </a:r>
                      <a:r>
                        <a:rPr lang="es-EC" sz="14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400" baseline="0" dirty="0" err="1">
                          <a:solidFill>
                            <a:schemeClr val="bg1"/>
                          </a:solidFill>
                          <a:effectLst/>
                        </a:rPr>
                        <a:t>mist</a:t>
                      </a:r>
                      <a:r>
                        <a:rPr lang="es-EC" sz="14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/ Bruma corporal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 – 3 %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&lt; 2 horas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Uso corporal ligero.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6820539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27067" y="4644360"/>
            <a:ext cx="10713768" cy="1849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1800" b="1" dirty="0"/>
              <a:t>Artículo 12.- </a:t>
            </a:r>
            <a:r>
              <a:rPr lang="es-MX" sz="1800" dirty="0"/>
              <a:t>Los productos cosméticos con la misma composición básica </a:t>
            </a:r>
            <a:r>
              <a:rPr lang="es-MX" sz="1800" dirty="0" err="1"/>
              <a:t>cuali</a:t>
            </a:r>
            <a:r>
              <a:rPr lang="es-MX" sz="1800" dirty="0"/>
              <a:t> cuantitativa, uso y denominación genérica, que posean diferentes propiedades organolépticas (color, olor y sabor) serán considerados grupos cosméticos y se ampararán bajo una misma NSO. También se consideran grupos cosméticos, los tintes con la misma composición cualitativa de sus colorantes, los cosméticos de perfumería con la misma fragancia y los productos cosméticos para maquillaje de la misma composición básica y diferente tonalidad. </a:t>
            </a:r>
            <a:endParaRPr lang="es-EC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8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A748560-3E2B-E142-9E19-411BEDF4B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32" y="-1"/>
            <a:ext cx="4562669" cy="6858000"/>
          </a:xfrm>
          <a:prstGeom prst="rect">
            <a:avLst/>
          </a:prstGeom>
        </p:spPr>
      </p:pic>
      <p:sp>
        <p:nvSpPr>
          <p:cNvPr id="155" name="Google Shape;155;p7"/>
          <p:cNvSpPr/>
          <p:nvPr/>
        </p:nvSpPr>
        <p:spPr>
          <a:xfrm>
            <a:off x="4527537" y="0"/>
            <a:ext cx="7664464" cy="6858000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398" y="2563090"/>
            <a:ext cx="7256947" cy="4294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7"/>
          <p:cNvGrpSpPr/>
          <p:nvPr/>
        </p:nvGrpSpPr>
        <p:grpSpPr>
          <a:xfrm>
            <a:off x="2126175" y="273668"/>
            <a:ext cx="6233595" cy="628474"/>
            <a:chOff x="1533529" y="4578423"/>
            <a:chExt cx="2617935" cy="456443"/>
          </a:xfrm>
        </p:grpSpPr>
        <p:pic>
          <p:nvPicPr>
            <p:cNvPr id="160" name="Google Shape;160;p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3529" y="4607901"/>
              <a:ext cx="2168978" cy="426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7"/>
            <p:cNvSpPr txBox="1"/>
            <p:nvPr/>
          </p:nvSpPr>
          <p:spPr>
            <a:xfrm>
              <a:off x="2018677" y="4578423"/>
              <a:ext cx="2132787" cy="449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200" b="1" dirty="0">
                  <a:solidFill>
                    <a:srgbClr val="2E319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Tintes Capilares</a:t>
              </a:r>
              <a:endParaRPr sz="3200" b="1" dirty="0">
                <a:solidFill>
                  <a:srgbClr val="2E31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36349"/>
              </p:ext>
            </p:extLst>
          </p:nvPr>
        </p:nvGraphicFramePr>
        <p:xfrm>
          <a:off x="5378398" y="2467079"/>
          <a:ext cx="5614278" cy="3538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009">
                  <a:extLst>
                    <a:ext uri="{9D8B030D-6E8A-4147-A177-3AD203B41FA5}">
                      <a16:colId xmlns="" xmlns:a16="http://schemas.microsoft.com/office/drawing/2014/main" val="1062166282"/>
                    </a:ext>
                  </a:extLst>
                </a:gridCol>
                <a:gridCol w="1175403">
                  <a:extLst>
                    <a:ext uri="{9D8B030D-6E8A-4147-A177-3AD203B41FA5}">
                      <a16:colId xmlns="" xmlns:a16="http://schemas.microsoft.com/office/drawing/2014/main" val="2670393826"/>
                    </a:ext>
                  </a:extLst>
                </a:gridCol>
                <a:gridCol w="1037120">
                  <a:extLst>
                    <a:ext uri="{9D8B030D-6E8A-4147-A177-3AD203B41FA5}">
                      <a16:colId xmlns="" xmlns:a16="http://schemas.microsoft.com/office/drawing/2014/main" val="934176638"/>
                    </a:ext>
                  </a:extLst>
                </a:gridCol>
                <a:gridCol w="1147746">
                  <a:extLst>
                    <a:ext uri="{9D8B030D-6E8A-4147-A177-3AD203B41FA5}">
                      <a16:colId xmlns="" xmlns:a16="http://schemas.microsoft.com/office/drawing/2014/main" val="3658694543"/>
                    </a:ext>
                  </a:extLst>
                </a:gridCol>
              </a:tblGrid>
              <a:tr h="53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INGREDIENTES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VARIEDAD 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VARIEDAD 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VARIEDAD 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2434704"/>
                  </a:ext>
                </a:extLst>
              </a:tr>
              <a:tr h="25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 1 (INCI)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248640474"/>
                  </a:ext>
                </a:extLst>
              </a:tr>
              <a:tr h="25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 2 (INCI)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X%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1272371367"/>
                  </a:ext>
                </a:extLst>
              </a:tr>
              <a:tr h="25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 3 (INCI)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4294731820"/>
                  </a:ext>
                </a:extLst>
              </a:tr>
              <a:tr h="25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 4 (INCI)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2156189235"/>
                  </a:ext>
                </a:extLst>
              </a:tr>
              <a:tr h="25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 5 (INCI)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3711343462"/>
                  </a:ext>
                </a:extLst>
              </a:tr>
              <a:tr h="259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INGRED 6 (INCI)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X%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1439343495"/>
                  </a:ext>
                </a:extLst>
              </a:tr>
              <a:tr h="483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COLORANTE 1 (COLOR INDEX)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0,1%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0,2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         0,5%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3218045589"/>
                  </a:ext>
                </a:extLst>
              </a:tr>
              <a:tr h="483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COLORANTE 2 (COLOR INDEX)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 0,2%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0,1%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        0,1%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884140021"/>
                  </a:ext>
                </a:extLst>
              </a:tr>
              <a:tr h="483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COLORANTE 3 (COLOR INDEX)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>
                    <a:solidFill>
                      <a:srgbClr val="2E31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0,5%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>
                          <a:effectLst/>
                        </a:rPr>
                        <a:t>0,5%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200" dirty="0">
                          <a:effectLst/>
                        </a:rPr>
                        <a:t>        0,2%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8058" marB="0"/>
                </a:tc>
                <a:extLst>
                  <a:ext uri="{0D108BD9-81ED-4DB2-BD59-A6C34878D82A}">
                    <a16:rowId xmlns="" xmlns:a16="http://schemas.microsoft.com/office/drawing/2014/main" val="1345401610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5394894" y="1021602"/>
            <a:ext cx="259315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MX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Formulación </a:t>
            </a:r>
            <a:endParaRPr lang="es-EC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13730"/>
              </p:ext>
            </p:extLst>
          </p:nvPr>
        </p:nvGraphicFramePr>
        <p:xfrm>
          <a:off x="5390356" y="1614488"/>
          <a:ext cx="5602320" cy="75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896">
                  <a:extLst>
                    <a:ext uri="{9D8B030D-6E8A-4147-A177-3AD203B41FA5}">
                      <a16:colId xmlns="" xmlns:a16="http://schemas.microsoft.com/office/drawing/2014/main" val="3489705257"/>
                    </a:ext>
                  </a:extLst>
                </a:gridCol>
                <a:gridCol w="3359424">
                  <a:extLst>
                    <a:ext uri="{9D8B030D-6E8A-4147-A177-3AD203B41FA5}">
                      <a16:colId xmlns="" xmlns:a16="http://schemas.microsoft.com/office/drawing/2014/main" val="768646731"/>
                    </a:ext>
                  </a:extLst>
                </a:gridCol>
              </a:tblGrid>
              <a:tr h="750483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100" dirty="0">
                          <a:effectLst/>
                        </a:rPr>
                        <a:t>PRODUCTO: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MARCA: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MX" sz="1100" dirty="0">
                          <a:effectLst/>
                        </a:rPr>
                        <a:t>TINTE CAPILAR</a:t>
                      </a:r>
                      <a:endParaRPr lang="es-EC" sz="1100" dirty="0">
                        <a:effectLst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0435" algn="l"/>
                        </a:tabLst>
                      </a:pPr>
                      <a:r>
                        <a:rPr lang="es-EC" sz="1100" dirty="0">
                          <a:effectLst/>
                        </a:rPr>
                        <a:t>XXXXXXX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1771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8368" y="23641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3998794" y="34393"/>
            <a:ext cx="9212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2D2D93"/>
                </a:solidFill>
              </a:rPr>
              <a:t>REQUISITOS TÉCNICOS DE LA ETIQUETA</a:t>
            </a:r>
            <a:r>
              <a:rPr lang="es-MX" sz="2800" b="1" dirty="0" smtClean="0">
                <a:solidFill>
                  <a:schemeClr val="bg1"/>
                </a:solidFill>
                <a:sym typeface="Calibri"/>
              </a:rPr>
              <a:t>ETIQUETA</a:t>
            </a:r>
            <a:r>
              <a:rPr lang="es-MX" sz="2800" b="1" dirty="0" smtClean="0">
                <a:solidFill>
                  <a:srgbClr val="2D2D93"/>
                </a:solidFill>
              </a:rPr>
              <a:t> </a:t>
            </a:r>
          </a:p>
          <a:p>
            <a:r>
              <a:rPr lang="es-MX" sz="2400" b="1" i="1" dirty="0" smtClean="0">
                <a:solidFill>
                  <a:srgbClr val="2D2D93"/>
                </a:solidFill>
              </a:rPr>
              <a:t>Resolución </a:t>
            </a:r>
            <a:r>
              <a:rPr lang="es-MX" sz="2400" b="1" i="1" dirty="0">
                <a:solidFill>
                  <a:srgbClr val="2D2D93"/>
                </a:solidFill>
              </a:rPr>
              <a:t>2310 y Resolución 2540.</a:t>
            </a:r>
            <a:endParaRPr lang="es-EC" sz="2400" b="1" i="1" dirty="0">
              <a:solidFill>
                <a:srgbClr val="2D2D93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7105" y="27843"/>
            <a:ext cx="3116319" cy="6940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Nombre del Producto</a:t>
            </a:r>
          </a:p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Denominación genérica </a:t>
            </a:r>
          </a:p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Nombre o razón social del titular de la NSO o Importador paralelo</a:t>
            </a:r>
          </a:p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Contenido neto</a:t>
            </a:r>
          </a:p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Número de Lote</a:t>
            </a:r>
          </a:p>
          <a:p>
            <a:pPr marL="285750" lvl="0" indent="-285750">
              <a:buBlip>
                <a:blip r:embed="rId5"/>
              </a:buBlip>
            </a:pPr>
            <a:r>
              <a:rPr lang="es-MX" sz="1800" dirty="0">
                <a:solidFill>
                  <a:schemeClr val="bg1"/>
                </a:solidFill>
              </a:rPr>
              <a:t>Código NSO</a:t>
            </a:r>
            <a:endParaRPr lang="es-EC" sz="1800" dirty="0">
              <a:solidFill>
                <a:schemeClr val="bg1"/>
              </a:solidFill>
            </a:endParaRPr>
          </a:p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Listado de ingredientes en orden decreciente</a:t>
            </a:r>
          </a:p>
          <a:p>
            <a:pPr marL="285750" lvl="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Fecha de vencimiento (</a:t>
            </a:r>
            <a:r>
              <a:rPr lang="es-EC" sz="1800" i="1" dirty="0">
                <a:solidFill>
                  <a:schemeClr val="bg1"/>
                </a:solidFill>
              </a:rPr>
              <a:t>menor o igual a 24 meses se debe declarar en etiqueta</a:t>
            </a:r>
            <a:r>
              <a:rPr lang="es-EC" sz="18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Nombre de país de origen </a:t>
            </a:r>
          </a:p>
          <a:p>
            <a:pPr marL="28575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Grupo cosmético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800" dirty="0">
                <a:solidFill>
                  <a:schemeClr val="bg1"/>
                </a:solidFill>
              </a:rPr>
              <a:t>Marca comercial</a:t>
            </a:r>
          </a:p>
          <a:p>
            <a:pPr marL="28575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Precauciones particular de empleo, advertencias, restricciones y condiciones de uso</a:t>
            </a:r>
          </a:p>
          <a:p>
            <a:pPr marL="28575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Marca del producto</a:t>
            </a:r>
          </a:p>
          <a:p>
            <a:pPr marL="285750" indent="-285750">
              <a:buBlip>
                <a:blip r:embed="rId5"/>
              </a:buBlip>
            </a:pPr>
            <a:r>
              <a:rPr lang="es-EC" sz="1800" dirty="0">
                <a:solidFill>
                  <a:schemeClr val="bg1"/>
                </a:solidFill>
              </a:rPr>
              <a:t>Condiciones especiales de almacenamiento</a:t>
            </a:r>
          </a:p>
          <a:p>
            <a:endParaRPr lang="es-EC" sz="1300" dirty="0">
              <a:solidFill>
                <a:schemeClr val="bg1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8B2801B8-2773-864E-BD44-7AAFD710CEFB}"/>
              </a:ext>
            </a:extLst>
          </p:cNvPr>
          <p:cNvGrpSpPr/>
          <p:nvPr/>
        </p:nvGrpSpPr>
        <p:grpSpPr>
          <a:xfrm>
            <a:off x="4688049" y="926945"/>
            <a:ext cx="6920204" cy="5020449"/>
            <a:chOff x="5243804" y="1119095"/>
            <a:chExt cx="6932880" cy="4861827"/>
          </a:xfrm>
        </p:grpSpPr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32D0EB4F-5826-AE42-81D0-E019298C8E79}"/>
                </a:ext>
              </a:extLst>
            </p:cNvPr>
            <p:cNvSpPr/>
            <p:nvPr/>
          </p:nvSpPr>
          <p:spPr>
            <a:xfrm>
              <a:off x="9965328" y="1119095"/>
              <a:ext cx="2211356" cy="486182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00B0F0">
                    <a:lumMod val="92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2FBB5081-D01E-C845-BF28-0BE0CBBCD425}"/>
                </a:ext>
              </a:extLst>
            </p:cNvPr>
            <p:cNvSpPr/>
            <p:nvPr/>
          </p:nvSpPr>
          <p:spPr>
            <a:xfrm>
              <a:off x="5243804" y="1119095"/>
              <a:ext cx="4721525" cy="48618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8B355831-ABB2-FF42-A5B5-22AE7464677C}"/>
                </a:ext>
              </a:extLst>
            </p:cNvPr>
            <p:cNvSpPr txBox="1"/>
            <p:nvPr/>
          </p:nvSpPr>
          <p:spPr>
            <a:xfrm>
              <a:off x="5520340" y="1278773"/>
              <a:ext cx="416845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/>
                <a:t>Instrucciones de uso:</a:t>
              </a:r>
            </a:p>
            <a:p>
              <a:r>
                <a:rPr lang="es-ES_tradnl" sz="1200" dirty="0"/>
                <a:t>Lave sus manos con el jabón líquido, frotándolas entre sí y enjuague con suficiente agua.</a:t>
              </a:r>
            </a:p>
            <a:p>
              <a:r>
                <a:rPr lang="es-ES_tradnl" sz="1200" dirty="0"/>
                <a:t>Útil en la limpieza de brochas y pinceles de uso cosmético.</a:t>
              </a:r>
            </a:p>
            <a:p>
              <a:endParaRPr lang="es-ES_tradnl" sz="1200" dirty="0"/>
            </a:p>
            <a:p>
              <a:r>
                <a:rPr lang="es-ES_tradnl" sz="1200" b="1" dirty="0"/>
                <a:t>Advertencia:</a:t>
              </a:r>
            </a:p>
            <a:p>
              <a:r>
                <a:rPr lang="es-ES_tradnl" sz="1200" dirty="0"/>
                <a:t>Uso externo, evite el contacto con los ojos, enjuague inmediatamente si el producto entra en contacto con ellos.</a:t>
              </a:r>
            </a:p>
            <a:p>
              <a:endParaRPr lang="es-ES_tradnl" sz="1200" dirty="0"/>
            </a:p>
            <a:p>
              <a:r>
                <a:rPr lang="es-ES_tradnl" sz="1200" b="1" dirty="0"/>
                <a:t>Ingredientes:</a:t>
              </a:r>
            </a:p>
            <a:p>
              <a:r>
                <a:rPr lang="es-ES_tradnl" sz="1200" dirty="0"/>
                <a:t>WATER, SODIUM LAURYL SULFATE, GLYCERIN, DMD HYDANTOIN, CITRIC ACID, TRICLOSAN, FRAGRANCE, SODIUM CHLORIDE, CI 42090</a:t>
              </a:r>
            </a:p>
            <a:p>
              <a:endParaRPr lang="es-ES_tradnl" sz="1200" dirty="0"/>
            </a:p>
            <a:p>
              <a:r>
                <a:rPr lang="es-ES_tradnl" sz="1200" dirty="0"/>
                <a:t>NSO:</a:t>
              </a:r>
            </a:p>
            <a:p>
              <a:r>
                <a:rPr lang="es-ES_tradnl" sz="1200" dirty="0"/>
                <a:t>LOTE:</a:t>
              </a:r>
            </a:p>
            <a:p>
              <a:r>
                <a:rPr lang="es-ES_tradnl" sz="1200" dirty="0"/>
                <a:t>VENCIMIENTO:</a:t>
              </a:r>
            </a:p>
            <a:p>
              <a:endParaRPr lang="es-ES_tradnl" sz="1200" dirty="0"/>
            </a:p>
            <a:p>
              <a:r>
                <a:rPr lang="es-ES_tradnl" sz="1200" b="1" dirty="0"/>
                <a:t>Elaborado por:</a:t>
              </a:r>
            </a:p>
            <a:p>
              <a:r>
                <a:rPr lang="es-ES_tradnl" sz="1200" dirty="0" err="1"/>
                <a:t>Sidney</a:t>
              </a:r>
              <a:r>
                <a:rPr lang="es-ES_tradnl" sz="1200" dirty="0"/>
                <a:t> </a:t>
              </a:r>
              <a:r>
                <a:rPr lang="es-ES_tradnl" sz="1200" dirty="0" err="1"/>
                <a:t>Macias</a:t>
              </a:r>
              <a:r>
                <a:rPr lang="es-ES_tradnl" sz="1200" dirty="0"/>
                <a:t> </a:t>
              </a:r>
              <a:r>
                <a:rPr lang="es-ES_tradnl" sz="1200" dirty="0" err="1"/>
                <a:t>Choez</a:t>
              </a:r>
              <a:endParaRPr lang="es-ES_tradnl" sz="1200" dirty="0"/>
            </a:p>
            <a:p>
              <a:r>
                <a:rPr lang="es-ES_tradnl" sz="1200" dirty="0"/>
                <a:t>Dirección: Ciudadela </a:t>
              </a:r>
              <a:r>
                <a:rPr lang="es-ES_tradnl" sz="1200" dirty="0" err="1"/>
                <a:t>Coop</a:t>
              </a:r>
              <a:r>
                <a:rPr lang="es-ES_tradnl" sz="1200" dirty="0"/>
                <a:t>. 13 de Junio</a:t>
              </a:r>
            </a:p>
            <a:p>
              <a:r>
                <a:rPr lang="es-ES_tradnl" sz="1200" dirty="0"/>
                <a:t>Manzana. 3 Solar 1, Intersección: Manzana 3 Solar 1</a:t>
              </a:r>
            </a:p>
            <a:p>
              <a:endParaRPr lang="es-ES_tradnl" sz="1200" dirty="0"/>
            </a:p>
            <a:p>
              <a:r>
                <a:rPr lang="es-ES_tradnl" sz="1200" dirty="0"/>
                <a:t>GUAYAQUIL - ECUADOR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63865CB3-E2C5-484F-BEB0-64F0E39A756E}"/>
                </a:ext>
              </a:extLst>
            </p:cNvPr>
            <p:cNvSpPr txBox="1"/>
            <p:nvPr/>
          </p:nvSpPr>
          <p:spPr>
            <a:xfrm>
              <a:off x="10192974" y="1767006"/>
              <a:ext cx="1734770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JABÓN</a:t>
              </a: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LÍQUIDO</a:t>
              </a: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JABÓN LÍQUIDO</a:t>
              </a: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PARA MANOS</a:t>
              </a: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USHAS</a:t>
              </a: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Manzanilla</a:t>
              </a: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endParaRPr lang="es-ES_tradnl" b="1" dirty="0">
                <a:solidFill>
                  <a:schemeClr val="bg1"/>
                </a:solidFill>
              </a:endParaRPr>
            </a:p>
            <a:p>
              <a:pPr algn="ctr"/>
              <a:r>
                <a:rPr lang="es-ES_tradnl" b="1" dirty="0">
                  <a:solidFill>
                    <a:schemeClr val="bg1"/>
                  </a:solidFill>
                </a:rPr>
                <a:t>Contenido: 120 ml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1C1AD0C-A04B-E344-9441-DE7B9884F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702" y="4596092"/>
            <a:ext cx="2526695" cy="22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28295205"/>
              </p:ext>
            </p:extLst>
          </p:nvPr>
        </p:nvGraphicFramePr>
        <p:xfrm>
          <a:off x="505200" y="725043"/>
          <a:ext cx="11450472" cy="594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Google Shape;118;p4">
            <a:extLst>
              <a:ext uri="{FF2B5EF4-FFF2-40B4-BE49-F238E27FC236}">
                <a16:creationId xmlns="" xmlns:a16="http://schemas.microsoft.com/office/drawing/2014/main" id="{557057FD-1379-8C17-A007-9D3C05245427}"/>
              </a:ext>
            </a:extLst>
          </p:cNvPr>
          <p:cNvSpPr txBox="1"/>
          <p:nvPr/>
        </p:nvSpPr>
        <p:spPr>
          <a:xfrm>
            <a:off x="1010400" y="191500"/>
            <a:ext cx="40752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2D2D93"/>
                </a:solidFill>
              </a:rPr>
              <a:t>Definiciones</a:t>
            </a:r>
            <a:endParaRPr lang="es-ES" sz="3200" b="1" dirty="0">
              <a:solidFill>
                <a:srgbClr val="2D2D93"/>
              </a:solidFill>
              <a:sym typeface="Calibri"/>
            </a:endParaRPr>
          </a:p>
        </p:txBody>
      </p:sp>
      <p:pic>
        <p:nvPicPr>
          <p:cNvPr id="14" name="Google Shape;107;p3">
            <a:extLst>
              <a:ext uri="{FF2B5EF4-FFF2-40B4-BE49-F238E27FC236}">
                <a16:creationId xmlns="" xmlns:a16="http://schemas.microsoft.com/office/drawing/2014/main" id="{21D2301E-17B0-3E4B-B893-45CB06E669B9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896"/>
            <a:ext cx="1010400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2628EA7-CB70-694B-BB95-33DB35381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426" y="1309778"/>
            <a:ext cx="2209313" cy="2198532"/>
          </a:xfrm>
          <a:prstGeom prst="ellipse">
            <a:avLst/>
          </a:prstGeom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Trabajador de tela cosmética tecleando en Foto de stock 770100208 |  Shutterstock">
            <a:extLst>
              <a:ext uri="{FF2B5EF4-FFF2-40B4-BE49-F238E27FC236}">
                <a16:creationId xmlns="" xmlns:a16="http://schemas.microsoft.com/office/drawing/2014/main" id="{A57267B3-4331-1540-9889-B1FD7D40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400" y="3942110"/>
            <a:ext cx="2171339" cy="2131129"/>
          </a:xfrm>
          <a:prstGeom prst="ellipse">
            <a:avLst/>
          </a:prstGeom>
          <a:noFill/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1;p3"/>
          <p:cNvSpPr txBox="1"/>
          <p:nvPr/>
        </p:nvSpPr>
        <p:spPr>
          <a:xfrm>
            <a:off x="184127" y="6460368"/>
            <a:ext cx="448782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200" b="0" i="0" u="none" strike="noStrike" cap="none" dirty="0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Agencia Nacional de Regulación, Control y Vigilancia Sanitaria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8;p4">
            <a:extLst>
              <a:ext uri="{FF2B5EF4-FFF2-40B4-BE49-F238E27FC236}">
                <a16:creationId xmlns="" xmlns:a16="http://schemas.microsoft.com/office/drawing/2014/main" id="{557057FD-1379-8C17-A007-9D3C05245427}"/>
              </a:ext>
            </a:extLst>
          </p:cNvPr>
          <p:cNvSpPr txBox="1"/>
          <p:nvPr/>
        </p:nvSpPr>
        <p:spPr>
          <a:xfrm>
            <a:off x="402491" y="162376"/>
            <a:ext cx="622195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4400"/>
              <a:defRPr sz="2000" b="1">
                <a:solidFill>
                  <a:srgbClr val="212D5A"/>
                </a:solidFill>
                <a:latin typeface="Calibri Light"/>
                <a:ea typeface="Calibri"/>
                <a:cs typeface="Calibri Light"/>
              </a:defRPr>
            </a:lvl1pPr>
          </a:lstStyle>
          <a:p>
            <a:pPr algn="l">
              <a:lnSpc>
                <a:spcPct val="100000"/>
              </a:lnSpc>
              <a:buClr>
                <a:srgbClr val="000000"/>
              </a:buClr>
            </a:pPr>
            <a:r>
              <a:rPr lang="es-ES" sz="2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IMPORTADOR PARALELO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75979096"/>
              </p:ext>
            </p:extLst>
          </p:nvPr>
        </p:nvGraphicFramePr>
        <p:xfrm>
          <a:off x="224638" y="1994695"/>
          <a:ext cx="7120981" cy="44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402491" y="685596"/>
            <a:ext cx="115908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solidFill>
                  <a:schemeClr val="bg1"/>
                </a:solidFill>
              </a:rPr>
              <a:t>Artículo 11.- </a:t>
            </a:r>
            <a:r>
              <a:rPr lang="es-EC" sz="2000" dirty="0">
                <a:solidFill>
                  <a:schemeClr val="bg1"/>
                </a:solidFill>
              </a:rPr>
              <a:t>En los casos en que se presente más de un interesado en importar y  Comercializar un producto cosmético que cuente con código de NSO, cada interesado debe notificar a la Autoridad Nacional Competente el producto bajo el mismo código de NSO, siempre que cuente con la misma marca, composición básica </a:t>
            </a:r>
            <a:r>
              <a:rPr lang="es-EC" sz="2000" dirty="0" err="1">
                <a:solidFill>
                  <a:schemeClr val="bg1"/>
                </a:solidFill>
              </a:rPr>
              <a:t>cuali</a:t>
            </a:r>
            <a:r>
              <a:rPr lang="es-EC" sz="2000" dirty="0">
                <a:solidFill>
                  <a:schemeClr val="bg1"/>
                </a:solidFill>
              </a:rPr>
              <a:t>-cuantitativa, denominación genérica, composición secundaria, fabricante y etiquetado o rotulado ya notificadas. </a:t>
            </a:r>
          </a:p>
          <a:p>
            <a:endParaRPr lang="es-EC" dirty="0">
              <a:solidFill>
                <a:schemeClr val="bg1"/>
              </a:solidFill>
            </a:endParaRPr>
          </a:p>
          <a:p>
            <a:pPr algn="just"/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89" y="2952958"/>
            <a:ext cx="4409611" cy="2788488"/>
          </a:xfrm>
          <a:prstGeom prst="rect">
            <a:avLst/>
          </a:prstGeom>
        </p:spPr>
      </p:pic>
      <p:pic>
        <p:nvPicPr>
          <p:cNvPr id="9" name="Google Shape;199;p1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bajadores de una fábrica de cosméticos que verifican el olor y la  calidad de los nuevos productos para el cuidado del cuerpo | Foto Premium">
            <a:extLst>
              <a:ext uri="{FF2B5EF4-FFF2-40B4-BE49-F238E27FC236}">
                <a16:creationId xmlns="" xmlns:a16="http://schemas.microsoft.com/office/drawing/2014/main" id="{11C97BF9-7744-0147-8422-D0A7259FE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1" cy="69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7121" cy="6947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" r="2854" b="12869"/>
          <a:stretch/>
        </p:blipFill>
        <p:spPr>
          <a:xfrm>
            <a:off x="277214" y="-84141"/>
            <a:ext cx="11151219" cy="703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title="LOGO-ARCSA-EL-NUEVO-ECUADOR-nov202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775" y="5903150"/>
            <a:ext cx="5726099" cy="62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D94956B0-3032-724B-AB65-60521C93C443}"/>
              </a:ext>
            </a:extLst>
          </p:cNvPr>
          <p:cNvGrpSpPr/>
          <p:nvPr/>
        </p:nvGrpSpPr>
        <p:grpSpPr>
          <a:xfrm>
            <a:off x="2621902" y="2314498"/>
            <a:ext cx="7789446" cy="2229004"/>
            <a:chOff x="1790439" y="2096437"/>
            <a:chExt cx="8753153" cy="2585283"/>
          </a:xfrm>
        </p:grpSpPr>
        <p:sp>
          <p:nvSpPr>
            <p:cNvPr id="170" name="Google Shape;170;p8"/>
            <p:cNvSpPr/>
            <p:nvPr/>
          </p:nvSpPr>
          <p:spPr>
            <a:xfrm>
              <a:off x="1790439" y="2096437"/>
              <a:ext cx="8753153" cy="2585283"/>
            </a:xfrm>
            <a:prstGeom prst="parallelogram">
              <a:avLst>
                <a:gd name="adj" fmla="val 25000"/>
              </a:avLst>
            </a:prstGeom>
            <a:solidFill>
              <a:srgbClr val="FFC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2210740" y="2234936"/>
              <a:ext cx="7912549" cy="2248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4000" b="1" i="1" dirty="0">
                  <a:solidFill>
                    <a:srgbClr val="2D2D93"/>
                  </a:solidFill>
                </a:rPr>
                <a:t>Productos de Higiene Doméstica y Absorbentes de Higiene Personal</a:t>
              </a:r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896"/>
            <a:ext cx="1010400" cy="42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1186543" y="84623"/>
            <a:ext cx="49094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chemeClr val="bg1"/>
                </a:solidFill>
              </a:rPr>
              <a:t>Regulación</a:t>
            </a:r>
            <a:r>
              <a:rPr lang="es-MX" sz="3200" b="1" dirty="0">
                <a:solidFill>
                  <a:schemeClr val="bg1"/>
                </a:solidFill>
              </a:rPr>
              <a:t> 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3870" y="792469"/>
            <a:ext cx="1137813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23000"/>
              <a:buBlip>
                <a:blip r:embed="rId4"/>
              </a:buBlip>
            </a:pPr>
            <a:r>
              <a:rPr lang="es-EC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Armonización de la legislación sanitaria para productos cosméticos.</a:t>
            </a:r>
            <a:endParaRPr lang="es-EC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SzPct val="123000"/>
              <a:buBlip>
                <a:blip r:embed="rId4"/>
              </a:buBlip>
            </a:pPr>
            <a:r>
              <a:rPr lang="es-EC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Simplificación de los trámites para las NSO.</a:t>
            </a:r>
          </a:p>
          <a:p>
            <a:pPr marL="285750" indent="-285750">
              <a:lnSpc>
                <a:spcPct val="150000"/>
              </a:lnSpc>
              <a:buSzPct val="123000"/>
              <a:buBlip>
                <a:blip r:embed="rId4"/>
              </a:buBlip>
            </a:pPr>
            <a:endParaRPr lang="es-EC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omunidad Andina rechaza enérgicamente cualquier acto que atente contra la  democracia de Bolivia | Radio Nacional">
            <a:extLst>
              <a:ext uri="{FF2B5EF4-FFF2-40B4-BE49-F238E27FC236}">
                <a16:creationId xmlns="" xmlns:a16="http://schemas.microsoft.com/office/drawing/2014/main" id="{0BF5602D-D27C-6241-8D84-6CD4FEEF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2463"/>
            <a:ext cx="12192000" cy="49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>
            <a:extLst>
              <a:ext uri="{FF2B5EF4-FFF2-40B4-BE49-F238E27FC236}">
                <a16:creationId xmlns="" xmlns:a16="http://schemas.microsoft.com/office/drawing/2014/main" id="{2D8C4DDE-4D50-CB4B-8B8F-97F95854A264}"/>
              </a:ext>
            </a:extLst>
          </p:cNvPr>
          <p:cNvSpPr/>
          <p:nvPr/>
        </p:nvSpPr>
        <p:spPr>
          <a:xfrm>
            <a:off x="928098" y="2193331"/>
            <a:ext cx="3393006" cy="4032457"/>
          </a:xfrm>
          <a:prstGeom prst="roundRect">
            <a:avLst>
              <a:gd name="adj" fmla="val 10000"/>
            </a:avLst>
          </a:prstGeom>
          <a:solidFill>
            <a:srgbClr val="00B0D9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redondeado 20">
            <a:extLst>
              <a:ext uri="{FF2B5EF4-FFF2-40B4-BE49-F238E27FC236}">
                <a16:creationId xmlns="" xmlns:a16="http://schemas.microsoft.com/office/drawing/2014/main" id="{840D3BE7-A2E9-0C4D-AA34-04C3DB06AD1E}"/>
              </a:ext>
            </a:extLst>
          </p:cNvPr>
          <p:cNvSpPr/>
          <p:nvPr/>
        </p:nvSpPr>
        <p:spPr>
          <a:xfrm>
            <a:off x="4411741" y="2200376"/>
            <a:ext cx="3393006" cy="4025412"/>
          </a:xfrm>
          <a:prstGeom prst="roundRect">
            <a:avLst>
              <a:gd name="adj" fmla="val 10000"/>
            </a:avLst>
          </a:prstGeom>
          <a:solidFill>
            <a:srgbClr val="88AC35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ángulo redondeado 21">
            <a:extLst>
              <a:ext uri="{FF2B5EF4-FFF2-40B4-BE49-F238E27FC236}">
                <a16:creationId xmlns="" xmlns:a16="http://schemas.microsoft.com/office/drawing/2014/main" id="{16849A2D-E067-FD48-A460-94B7F7AD0E6E}"/>
              </a:ext>
            </a:extLst>
          </p:cNvPr>
          <p:cNvSpPr/>
          <p:nvPr/>
        </p:nvSpPr>
        <p:spPr>
          <a:xfrm>
            <a:off x="7895384" y="2347755"/>
            <a:ext cx="3393006" cy="3878034"/>
          </a:xfrm>
          <a:prstGeom prst="roundRect">
            <a:avLst>
              <a:gd name="adj" fmla="val 10000"/>
            </a:avLst>
          </a:prstGeom>
          <a:solidFill>
            <a:srgbClr val="E6731E"/>
          </a:solidFill>
          <a:ln>
            <a:noFill/>
          </a:ln>
          <a:effectLst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1042352" y="2692993"/>
            <a:ext cx="3219935" cy="23022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600" b="1" kern="1200" dirty="0">
                <a:solidFill>
                  <a:schemeClr val="bg1"/>
                </a:solidFill>
              </a:rPr>
              <a:t>¿Qué es?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200" kern="1200" dirty="0">
                <a:solidFill>
                  <a:schemeClr val="bg1"/>
                </a:solidFill>
              </a:rPr>
              <a:t>Es aquella formulación cuya función principal es remover la suciedad, desinfectar, aromatizar el ambiente y propender el cuidado </a:t>
            </a:r>
          </a:p>
        </p:txBody>
      </p:sp>
      <p:sp>
        <p:nvSpPr>
          <p:cNvPr id="6" name="Elipse 5"/>
          <p:cNvSpPr/>
          <p:nvPr/>
        </p:nvSpPr>
        <p:spPr>
          <a:xfrm>
            <a:off x="1546356" y="332204"/>
            <a:ext cx="2251327" cy="2204984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uadroTexto 13"/>
          <p:cNvSpPr txBox="1"/>
          <p:nvPr/>
        </p:nvSpPr>
        <p:spPr>
          <a:xfrm>
            <a:off x="4375697" y="2694513"/>
            <a:ext cx="3489438" cy="26144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600" b="1" kern="1200" dirty="0">
                <a:solidFill>
                  <a:schemeClr val="bg1"/>
                </a:solidFill>
              </a:rPr>
              <a:t>¿De qué?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200" kern="1200" dirty="0">
                <a:solidFill>
                  <a:schemeClr val="bg1"/>
                </a:solidFill>
              </a:rPr>
              <a:t>De utensilios, objetos, ropas o áreas que posteriormente estarán en contacto con el ser humano independiente de su presentación comercial.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45255" y="2406586"/>
            <a:ext cx="3718861" cy="31903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400" b="1" kern="1200" dirty="0">
              <a:solidFill>
                <a:srgbClr val="5E3134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600" b="1" kern="1200" dirty="0">
                <a:solidFill>
                  <a:schemeClr val="bg1"/>
                </a:solidFill>
              </a:rPr>
              <a:t>No incluye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kern="1200" dirty="0">
                <a:solidFill>
                  <a:schemeClr val="bg1"/>
                </a:solidFill>
              </a:rPr>
              <a:t>Productos destinados al mantenimiento de maquinaria e instalaciones industriales y comerciales, centros educativos, hospitalarios, de salud pública y otros utilizados en procesos industriales.</a:t>
            </a:r>
            <a:endParaRPr lang="es-EC" sz="2200" kern="1200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496108" y="485798"/>
            <a:ext cx="2191558" cy="2122312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5029733" y="431571"/>
            <a:ext cx="2234324" cy="2230765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echa izquierda y derecha 22">
            <a:extLst>
              <a:ext uri="{FF2B5EF4-FFF2-40B4-BE49-F238E27FC236}">
                <a16:creationId xmlns="" xmlns:a16="http://schemas.microsoft.com/office/drawing/2014/main" id="{C3FDB267-8D32-D84F-93E2-F5BB1804E02C}"/>
              </a:ext>
            </a:extLst>
          </p:cNvPr>
          <p:cNvSpPr/>
          <p:nvPr/>
        </p:nvSpPr>
        <p:spPr>
          <a:xfrm>
            <a:off x="2116230" y="5589406"/>
            <a:ext cx="8037881" cy="655074"/>
          </a:xfrm>
          <a:prstGeom prst="left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57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86227509"/>
              </p:ext>
            </p:extLst>
          </p:nvPr>
        </p:nvGraphicFramePr>
        <p:xfrm>
          <a:off x="784225" y="2252177"/>
          <a:ext cx="10357908" cy="434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75A9808-03F8-12B0-AB9F-7FBCFF3E6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7218" y="765239"/>
            <a:ext cx="9777564" cy="1148664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buClr>
                <a:srgbClr val="000000"/>
              </a:buClr>
            </a:pPr>
            <a:r>
              <a:rPr lang="es-EC" altLang="es-EC" sz="3200" b="1" dirty="0">
                <a:solidFill>
                  <a:srgbClr val="2D2D93"/>
                </a:solidFill>
                <a:latin typeface="Arial"/>
                <a:ea typeface="Arial"/>
                <a:cs typeface="Arial"/>
                <a:sym typeface="Arial"/>
              </a:rPr>
              <a:t>Normativas Vigentes para la Obtención </a:t>
            </a:r>
            <a:r>
              <a:rPr lang="es-EC" altLang="es-EC" sz="3200" b="1" dirty="0" smtClean="0">
                <a:solidFill>
                  <a:srgbClr val="2D2D93"/>
                </a:solidFill>
                <a:latin typeface="Arial"/>
                <a:ea typeface="Arial"/>
                <a:cs typeface="Arial"/>
                <a:sym typeface="Arial"/>
              </a:rPr>
              <a:t>de Notificación </a:t>
            </a:r>
            <a:r>
              <a:rPr lang="es-EC" altLang="es-EC" sz="3200" b="1" dirty="0">
                <a:solidFill>
                  <a:srgbClr val="2D2D93"/>
                </a:solidFill>
                <a:latin typeface="Arial"/>
                <a:ea typeface="Arial"/>
                <a:cs typeface="Arial"/>
                <a:sym typeface="Arial"/>
              </a:rPr>
              <a:t>Sanitaria Obligatoria de PHD y PAHP</a:t>
            </a:r>
          </a:p>
        </p:txBody>
      </p:sp>
    </p:spTree>
    <p:extLst>
      <p:ext uri="{BB962C8B-B14F-4D97-AF65-F5344CB8AC3E}">
        <p14:creationId xmlns:p14="http://schemas.microsoft.com/office/powerpoint/2010/main" val="29450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55;p7">
            <a:extLst>
              <a:ext uri="{FF2B5EF4-FFF2-40B4-BE49-F238E27FC236}">
                <a16:creationId xmlns="" xmlns:a16="http://schemas.microsoft.com/office/drawing/2014/main" id="{0E72FF0C-28E2-0744-8061-C90EFABC412A}"/>
              </a:ext>
            </a:extLst>
          </p:cNvPr>
          <p:cNvSpPr/>
          <p:nvPr/>
        </p:nvSpPr>
        <p:spPr>
          <a:xfrm>
            <a:off x="0" y="529304"/>
            <a:ext cx="4187237" cy="1592236"/>
          </a:xfrm>
          <a:prstGeom prst="rect">
            <a:avLst/>
          </a:prstGeom>
          <a:solidFill>
            <a:srgbClr val="2D2D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53 Grupo"/>
          <p:cNvGrpSpPr/>
          <p:nvPr/>
        </p:nvGrpSpPr>
        <p:grpSpPr>
          <a:xfrm>
            <a:off x="246569" y="2544984"/>
            <a:ext cx="3539620" cy="1779132"/>
            <a:chOff x="406401" y="2377908"/>
            <a:chExt cx="2225404" cy="1011080"/>
          </a:xfrm>
        </p:grpSpPr>
        <p:sp>
          <p:nvSpPr>
            <p:cNvPr id="7" name="54 Rectángulo"/>
            <p:cNvSpPr/>
            <p:nvPr/>
          </p:nvSpPr>
          <p:spPr>
            <a:xfrm>
              <a:off x="406401" y="2377908"/>
              <a:ext cx="781141" cy="1011080"/>
            </a:xfrm>
            <a:prstGeom prst="rect">
              <a:avLst/>
            </a:prstGeom>
            <a:solidFill>
              <a:srgbClr val="2E3191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C" b="1" dirty="0">
                  <a:solidFill>
                    <a:schemeClr val="bg1"/>
                  </a:solidFill>
                </a:rPr>
                <a:t>Solicitud nueva Ingresada por el Sistema Vue</a:t>
              </a:r>
            </a:p>
          </p:txBody>
        </p:sp>
        <p:sp>
          <p:nvSpPr>
            <p:cNvPr id="8" name="55 Rectángulo"/>
            <p:cNvSpPr/>
            <p:nvPr/>
          </p:nvSpPr>
          <p:spPr>
            <a:xfrm>
              <a:off x="2394857" y="2380841"/>
              <a:ext cx="236948" cy="245778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b="1" dirty="0">
                  <a:solidFill>
                    <a:prstClr val="black"/>
                  </a:solidFill>
                </a:rPr>
                <a:t>A1</a:t>
              </a:r>
              <a:endParaRPr lang="es-EC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55 Rectángulo"/>
          <p:cNvSpPr/>
          <p:nvPr/>
        </p:nvSpPr>
        <p:spPr>
          <a:xfrm>
            <a:off x="4476284" y="3086712"/>
            <a:ext cx="1255976" cy="850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prstClr val="black"/>
                </a:solidFill>
              </a:rPr>
              <a:t>Revisión Análisis Documental</a:t>
            </a:r>
          </a:p>
        </p:txBody>
      </p:sp>
      <p:cxnSp>
        <p:nvCxnSpPr>
          <p:cNvPr id="10" name="82 Conector recto de flecha"/>
          <p:cNvCxnSpPr/>
          <p:nvPr/>
        </p:nvCxnSpPr>
        <p:spPr>
          <a:xfrm flipH="1">
            <a:off x="5157033" y="3980734"/>
            <a:ext cx="1" cy="467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55 Rectángulo"/>
          <p:cNvSpPr/>
          <p:nvPr/>
        </p:nvSpPr>
        <p:spPr>
          <a:xfrm>
            <a:off x="4452784" y="4435487"/>
            <a:ext cx="1322276" cy="979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Pago autorizado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o Pago exonerado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12" name="55 Rectángulo"/>
          <p:cNvSpPr/>
          <p:nvPr/>
        </p:nvSpPr>
        <p:spPr>
          <a:xfrm>
            <a:off x="4818648" y="1820000"/>
            <a:ext cx="1069492" cy="80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Solicitud observada</a:t>
            </a:r>
            <a:endParaRPr lang="es-EC" b="1" dirty="0">
              <a:solidFill>
                <a:prstClr val="black"/>
              </a:solidFill>
            </a:endParaRPr>
          </a:p>
        </p:txBody>
      </p:sp>
      <p:cxnSp>
        <p:nvCxnSpPr>
          <p:cNvPr id="13" name="85 Conector angular"/>
          <p:cNvCxnSpPr/>
          <p:nvPr/>
        </p:nvCxnSpPr>
        <p:spPr>
          <a:xfrm flipV="1">
            <a:off x="5340385" y="933959"/>
            <a:ext cx="1465247" cy="833816"/>
          </a:xfrm>
          <a:prstGeom prst="bentConnector3">
            <a:avLst>
              <a:gd name="adj1" fmla="val -11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907785" y="582338"/>
            <a:ext cx="164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 días hábiles</a:t>
            </a:r>
            <a:endParaRPr lang="es-EC" dirty="0"/>
          </a:p>
        </p:txBody>
      </p:sp>
      <p:sp>
        <p:nvSpPr>
          <p:cNvPr id="15" name="55 Rectángulo"/>
          <p:cNvSpPr/>
          <p:nvPr/>
        </p:nvSpPr>
        <p:spPr>
          <a:xfrm>
            <a:off x="6805632" y="325059"/>
            <a:ext cx="1211217" cy="80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Solicitud subsanada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16" name="55 Rectángulo"/>
          <p:cNvSpPr/>
          <p:nvPr/>
        </p:nvSpPr>
        <p:spPr>
          <a:xfrm>
            <a:off x="7266730" y="2143452"/>
            <a:ext cx="1958327" cy="749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prstClr val="black"/>
                </a:solidFill>
              </a:rPr>
              <a:t>Solicitud cancelada automáticamente</a:t>
            </a:r>
          </a:p>
        </p:txBody>
      </p:sp>
      <p:cxnSp>
        <p:nvCxnSpPr>
          <p:cNvPr id="17" name="83 Conector recto de flecha"/>
          <p:cNvCxnSpPr/>
          <p:nvPr/>
        </p:nvCxnSpPr>
        <p:spPr>
          <a:xfrm flipV="1">
            <a:off x="5758619" y="2896669"/>
            <a:ext cx="1931082" cy="18389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900226" y="2674953"/>
            <a:ext cx="14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X3 o sobre pasa el tiempo de espera para la subsanación</a:t>
            </a:r>
            <a:endParaRPr lang="es-EC" dirty="0"/>
          </a:p>
        </p:txBody>
      </p:sp>
      <p:cxnSp>
        <p:nvCxnSpPr>
          <p:cNvPr id="20" name="82 Conector recto de flecha"/>
          <p:cNvCxnSpPr/>
          <p:nvPr/>
        </p:nvCxnSpPr>
        <p:spPr>
          <a:xfrm flipV="1">
            <a:off x="5787265" y="5153164"/>
            <a:ext cx="1283934" cy="17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55 Rectángulo"/>
          <p:cNvSpPr/>
          <p:nvPr/>
        </p:nvSpPr>
        <p:spPr>
          <a:xfrm>
            <a:off x="7118214" y="4918763"/>
            <a:ext cx="1362531" cy="7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Pago confirmado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2" name="55 Rectángulo"/>
          <p:cNvSpPr/>
          <p:nvPr/>
        </p:nvSpPr>
        <p:spPr>
          <a:xfrm>
            <a:off x="9448737" y="4880759"/>
            <a:ext cx="866786" cy="80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FIRMA</a:t>
            </a:r>
            <a:endParaRPr lang="es-EC" b="1" dirty="0">
              <a:solidFill>
                <a:prstClr val="black"/>
              </a:solidFill>
            </a:endParaRPr>
          </a:p>
        </p:txBody>
      </p:sp>
      <p:cxnSp>
        <p:nvCxnSpPr>
          <p:cNvPr id="23" name="82 Conector recto de flecha"/>
          <p:cNvCxnSpPr/>
          <p:nvPr/>
        </p:nvCxnSpPr>
        <p:spPr>
          <a:xfrm flipV="1">
            <a:off x="8507944" y="5297037"/>
            <a:ext cx="967993" cy="5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82 Conector recto de flecha"/>
          <p:cNvCxnSpPr/>
          <p:nvPr/>
        </p:nvCxnSpPr>
        <p:spPr>
          <a:xfrm flipV="1">
            <a:off x="10354568" y="5281003"/>
            <a:ext cx="349476" cy="2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55 Rectángulo"/>
          <p:cNvSpPr/>
          <p:nvPr/>
        </p:nvSpPr>
        <p:spPr>
          <a:xfrm>
            <a:off x="10704043" y="4894509"/>
            <a:ext cx="1033031" cy="80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SOLICITUD AUCP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689701" y="3841122"/>
            <a:ext cx="170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Sobre pasa el tiempo de espera para el pago (10 días calendario)</a:t>
            </a:r>
            <a:endParaRPr lang="es-EC" dirty="0"/>
          </a:p>
        </p:txBody>
      </p:sp>
      <p:sp>
        <p:nvSpPr>
          <p:cNvPr id="28" name="55 Rectángulo"/>
          <p:cNvSpPr/>
          <p:nvPr/>
        </p:nvSpPr>
        <p:spPr>
          <a:xfrm>
            <a:off x="1917754" y="2761570"/>
            <a:ext cx="902618" cy="13459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prstClr val="black"/>
                </a:solidFill>
              </a:rPr>
              <a:t>Solicitudes receptadas</a:t>
            </a:r>
            <a:endParaRPr lang="es-EC" sz="1200" b="1" dirty="0">
              <a:solidFill>
                <a:prstClr val="black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198104" y="4423027"/>
            <a:ext cx="89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Ingresa a bandeja </a:t>
            </a:r>
            <a:endParaRPr lang="es-EC" dirty="0"/>
          </a:p>
        </p:txBody>
      </p:sp>
      <p:cxnSp>
        <p:nvCxnSpPr>
          <p:cNvPr id="30" name="88 Conector recto de flecha"/>
          <p:cNvCxnSpPr/>
          <p:nvPr/>
        </p:nvCxnSpPr>
        <p:spPr>
          <a:xfrm flipV="1">
            <a:off x="2855055" y="2873856"/>
            <a:ext cx="469179" cy="196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646550" y="2199476"/>
            <a:ext cx="77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Asigna</a:t>
            </a:r>
            <a:endParaRPr lang="es-EC" dirty="0"/>
          </a:p>
        </p:txBody>
      </p:sp>
      <p:sp>
        <p:nvSpPr>
          <p:cNvPr id="32" name="55 Rectángulo"/>
          <p:cNvSpPr/>
          <p:nvPr/>
        </p:nvSpPr>
        <p:spPr>
          <a:xfrm>
            <a:off x="3418135" y="3287304"/>
            <a:ext cx="376878" cy="43248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A2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33" name="55 Rectángulo"/>
          <p:cNvSpPr/>
          <p:nvPr/>
        </p:nvSpPr>
        <p:spPr>
          <a:xfrm>
            <a:off x="3415786" y="4012494"/>
            <a:ext cx="376878" cy="43248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A3</a:t>
            </a:r>
            <a:endParaRPr lang="es-EC" b="1" dirty="0">
              <a:solidFill>
                <a:prstClr val="black"/>
              </a:solidFill>
            </a:endParaRPr>
          </a:p>
        </p:txBody>
      </p:sp>
      <p:cxnSp>
        <p:nvCxnSpPr>
          <p:cNvPr id="34" name="88 Conector recto de flecha"/>
          <p:cNvCxnSpPr/>
          <p:nvPr/>
        </p:nvCxnSpPr>
        <p:spPr>
          <a:xfrm flipV="1">
            <a:off x="3829988" y="3488242"/>
            <a:ext cx="646296" cy="7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88 Conector recto de flecha"/>
          <p:cNvCxnSpPr/>
          <p:nvPr/>
        </p:nvCxnSpPr>
        <p:spPr>
          <a:xfrm>
            <a:off x="2859514" y="3906572"/>
            <a:ext cx="418468" cy="218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88 Conector recto de flecha"/>
          <p:cNvCxnSpPr/>
          <p:nvPr/>
        </p:nvCxnSpPr>
        <p:spPr>
          <a:xfrm flipV="1">
            <a:off x="2844963" y="3506315"/>
            <a:ext cx="401116" cy="5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82 Conector recto de flecha"/>
          <p:cNvCxnSpPr/>
          <p:nvPr/>
        </p:nvCxnSpPr>
        <p:spPr>
          <a:xfrm flipV="1">
            <a:off x="5122848" y="2652661"/>
            <a:ext cx="0" cy="434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83 Conector recto de flecha"/>
          <p:cNvCxnSpPr/>
          <p:nvPr/>
        </p:nvCxnSpPr>
        <p:spPr>
          <a:xfrm rot="5400000">
            <a:off x="4387035" y="675252"/>
            <a:ext cx="2652582" cy="2170338"/>
          </a:xfrm>
          <a:prstGeom prst="bentConnector3">
            <a:avLst>
              <a:gd name="adj1" fmla="val 38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7315200" y="5836245"/>
            <a:ext cx="1055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Revisión de analista de DAF</a:t>
            </a:r>
            <a:endParaRPr lang="es-EC" dirty="0"/>
          </a:p>
        </p:txBody>
      </p:sp>
      <p:cxnSp>
        <p:nvCxnSpPr>
          <p:cNvPr id="69" name="82 Conector recto de flecha"/>
          <p:cNvCxnSpPr/>
          <p:nvPr/>
        </p:nvCxnSpPr>
        <p:spPr>
          <a:xfrm>
            <a:off x="7437043" y="1155226"/>
            <a:ext cx="941" cy="92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Subtitle 2">
            <a:extLst>
              <a:ext uri="{FF2B5EF4-FFF2-40B4-BE49-F238E27FC236}">
                <a16:creationId xmlns="" xmlns:a16="http://schemas.microsoft.com/office/drawing/2014/main" id="{875A9808-03F8-12B0-AB9F-7FBCFF3E6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9313" y="1083420"/>
            <a:ext cx="3408980" cy="875174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buClr>
                <a:srgbClr val="000000"/>
              </a:buClr>
            </a:pPr>
            <a:r>
              <a:rPr lang="es-MX" altLang="es-EC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Proceso de la solicitud una vez ingresada</a:t>
            </a:r>
            <a:endParaRPr lang="es-EC" altLang="es-EC"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82 Conector recto de flecha"/>
          <p:cNvCxnSpPr>
            <a:endCxn id="16" idx="1"/>
          </p:cNvCxnSpPr>
          <p:nvPr/>
        </p:nvCxnSpPr>
        <p:spPr>
          <a:xfrm>
            <a:off x="5888140" y="2515984"/>
            <a:ext cx="1378590" cy="1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2" descr="Cajas De Embalajes Para Toallas Sanitarias, Ilustración Vectorial  Ilustración del Vector - Ilustración de paquete, sanitario: 17015916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3067" y="529304"/>
            <a:ext cx="1511767" cy="13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88 Conector recto de flecha"/>
          <p:cNvCxnSpPr/>
          <p:nvPr/>
        </p:nvCxnSpPr>
        <p:spPr>
          <a:xfrm flipV="1">
            <a:off x="1519104" y="3386876"/>
            <a:ext cx="401116" cy="5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4" descr="Suavizante de Ropa, Fresca Primavera, Casa Limpia Total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9306" y="169562"/>
            <a:ext cx="1315572" cy="21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1178257" y="965957"/>
            <a:ext cx="4485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Requisitos técnicos para inscripción de un producto higiénico de uso domestico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75445" y="87633"/>
            <a:ext cx="551789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La descripción y la composición del producto con indicación de su fórmula </a:t>
            </a:r>
            <a:r>
              <a:rPr lang="es-EC" sz="1900" dirty="0" err="1">
                <a:solidFill>
                  <a:srgbClr val="2E3191"/>
                </a:solidFill>
              </a:rPr>
              <a:t>cuali</a:t>
            </a:r>
            <a:r>
              <a:rPr lang="es-EC" sz="1900" dirty="0">
                <a:solidFill>
                  <a:srgbClr val="2E3191"/>
                </a:solidFill>
              </a:rPr>
              <a:t>-cuantitativa con nombre genérico y nomenclatura IUPAC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Especificaciones organolépticas y fisicoquímicas del producto terminado;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Justificación de las bondades y proclamas atribuibles al producto, cuya no veracidad pueda representar un problema para la salud;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Proyecto de arte de la etiqueta o rotulado;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Instrucciones de uso del producto, cuando corresponda;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Material del envase primario y secundario, cuando corresponda;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Advertencias, precauciones y restricciones, cuando corresponda;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EC" sz="1900" dirty="0">
                <a:solidFill>
                  <a:srgbClr val="2E3191"/>
                </a:solidFill>
              </a:rPr>
              <a:t>Forma de presentación;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Número de lote o sistema de codificación de producción</a:t>
            </a:r>
          </a:p>
          <a:p>
            <a:pPr marL="285750" indent="-285750">
              <a:buSzPct val="121000"/>
              <a:buBlip>
                <a:blip r:embed="rId5"/>
              </a:buBlip>
            </a:pPr>
            <a:r>
              <a:rPr lang="es-MX" sz="1900" dirty="0">
                <a:solidFill>
                  <a:srgbClr val="2E3191"/>
                </a:solidFill>
              </a:rPr>
              <a:t>Información de las propiedades desinfectante y/o bactericida del producto, de acuerdo con las propiedades especiales conferidas al mismo.</a:t>
            </a:r>
            <a:endParaRPr lang="es-EC" sz="1900" dirty="0">
              <a:solidFill>
                <a:srgbClr val="2E319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75500" y="5878031"/>
            <a:ext cx="409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DECISIÓN 706, </a:t>
            </a:r>
            <a:r>
              <a:rPr lang="es-MX" sz="24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ART 7.</a:t>
            </a:r>
            <a:endParaRPr lang="es-EC" sz="24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E79D97D-9628-A740-A13F-576FE730A3F9}"/>
              </a:ext>
            </a:extLst>
          </p:cNvPr>
          <p:cNvSpPr/>
          <p:nvPr/>
        </p:nvSpPr>
        <p:spPr>
          <a:xfrm>
            <a:off x="6484776" y="0"/>
            <a:ext cx="5707224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1470933" y="426965"/>
            <a:ext cx="239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2D2D93"/>
                </a:solidFill>
                <a:sym typeface="Calibri"/>
              </a:rPr>
              <a:t>ETIQUETA</a:t>
            </a:r>
            <a:endParaRPr lang="es-EC" sz="3200" b="1" dirty="0">
              <a:solidFill>
                <a:srgbClr val="2D2D93"/>
              </a:solidFill>
              <a:sym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0069" y="1177209"/>
            <a:ext cx="5380383" cy="5481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Nombre del Producto </a:t>
            </a:r>
          </a:p>
          <a:p>
            <a:pPr marL="34290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Código NSO</a:t>
            </a:r>
          </a:p>
          <a:p>
            <a:pPr marL="34290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Número de Lote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Precauciones particular de empleo, advertencias, restricciones y modo de uso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Marca del producto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Nombre o razón social del fabricante y Nombre o razón social del titular de la NSO o Importador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País de origen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Contenido nominal o neto por envase en peso, volumen o unidades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Composición básica cualitativa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Fecha de vencimiento para productos absorbentes de higiene personal de uso interno.</a:t>
            </a:r>
          </a:p>
          <a:p>
            <a:pPr marL="342900" lvl="0" indent="-342900">
              <a:lnSpc>
                <a:spcPts val="2120"/>
              </a:lnSpc>
              <a:buSzPct val="150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Condiciones especiales de almacenamiento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235575" y="5383145"/>
            <a:ext cx="45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DECISIÓN 706, ART 19 y 20.</a:t>
            </a:r>
            <a:endParaRPr lang="es-EC" sz="2400" i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8CBED85-78FF-AA41-B5F2-A3FCB8943B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369" y="1212462"/>
            <a:ext cx="4485969" cy="39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7E5D990-90EC-0E46-A13A-AC868063F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1470933" y="1434896"/>
            <a:ext cx="2794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>
                <a:solidFill>
                  <a:srgbClr val="2D2D93"/>
                </a:solidFill>
              </a:rPr>
              <a:t>Tasas de pago </a:t>
            </a:r>
            <a:endParaRPr lang="es-EC" sz="4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145212" y="1028342"/>
            <a:ext cx="7848124" cy="240065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/>
              <a:t>Productos cosméticos extranjeros 			</a:t>
            </a:r>
            <a:r>
              <a:rPr lang="es-MX" sz="2000" b="1" dirty="0">
                <a:solidFill>
                  <a:srgbClr val="2E3191"/>
                </a:solidFill>
              </a:rPr>
              <a:t>$ 904,34</a:t>
            </a:r>
            <a:endParaRPr lang="es-MX" sz="1800" b="1" dirty="0">
              <a:solidFill>
                <a:srgbClr val="2E3191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/>
              <a:t>Productos cosméticos nacionales - grande empresa 	</a:t>
            </a:r>
            <a:r>
              <a:rPr lang="es-MX" sz="2000" b="1" dirty="0">
                <a:solidFill>
                  <a:srgbClr val="2E3191"/>
                </a:solidFill>
              </a:rPr>
              <a:t>$ 565,21</a:t>
            </a:r>
            <a:endParaRPr lang="es-MX" sz="1800" b="1" dirty="0">
              <a:solidFill>
                <a:srgbClr val="2E3191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/>
              <a:t>Productos cosméticos nacionales - mediana empresa 	</a:t>
            </a:r>
            <a:r>
              <a:rPr lang="es-MX" sz="2000" b="1" dirty="0">
                <a:solidFill>
                  <a:srgbClr val="2E3191"/>
                </a:solidFill>
              </a:rPr>
              <a:t>$ 395,65</a:t>
            </a:r>
            <a:endParaRPr lang="es-MX" sz="1800" b="1" dirty="0">
              <a:solidFill>
                <a:srgbClr val="2E3191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/>
              <a:t>Productos cosméticos nacionales - pequeña empresa 	</a:t>
            </a:r>
            <a:r>
              <a:rPr lang="es-MX" sz="2000" b="1" dirty="0">
                <a:solidFill>
                  <a:srgbClr val="2E3191"/>
                </a:solidFill>
              </a:rPr>
              <a:t>$ 197,82</a:t>
            </a:r>
            <a:endParaRPr lang="es-MX" sz="1800" b="1" dirty="0">
              <a:solidFill>
                <a:srgbClr val="2E3191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/>
              <a:t>Productos cosméticos nacionales - micro empresa 	</a:t>
            </a:r>
            <a:r>
              <a:rPr lang="es-MX" sz="1800" dirty="0" smtClean="0"/>
              <a:t>               </a:t>
            </a:r>
            <a:r>
              <a:rPr lang="es-MX" sz="2000" b="1" dirty="0" smtClean="0">
                <a:solidFill>
                  <a:srgbClr val="2E3191"/>
                </a:solidFill>
              </a:rPr>
              <a:t>$ </a:t>
            </a:r>
            <a:r>
              <a:rPr lang="es-MX" sz="2000" b="1" dirty="0">
                <a:solidFill>
                  <a:srgbClr val="2E3191"/>
                </a:solidFill>
              </a:rPr>
              <a:t>96,09</a:t>
            </a:r>
            <a:endParaRPr lang="es-EC" sz="180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C592A5D-32ED-5A4C-BD54-F2AACA8F6367}"/>
              </a:ext>
            </a:extLst>
          </p:cNvPr>
          <p:cNvSpPr txBox="1"/>
          <p:nvPr/>
        </p:nvSpPr>
        <p:spPr>
          <a:xfrm>
            <a:off x="558416" y="3684019"/>
            <a:ext cx="11434920" cy="2400657"/>
          </a:xfrm>
          <a:prstGeom prst="rect">
            <a:avLst/>
          </a:prstGeom>
          <a:solidFill>
            <a:srgbClr val="2E3191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>
                <a:solidFill>
                  <a:schemeClr val="bg1"/>
                </a:solidFill>
              </a:rPr>
              <a:t>Productos para higiene de uso doméstico y absorbentes de uso personal - extranjeros 		</a:t>
            </a:r>
            <a:r>
              <a:rPr lang="es-MX" sz="2000" b="1" dirty="0">
                <a:solidFill>
                  <a:srgbClr val="FFC000"/>
                </a:solidFill>
              </a:rPr>
              <a:t>$ 904,34</a:t>
            </a:r>
            <a:endParaRPr lang="es-MX" sz="18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>
                <a:solidFill>
                  <a:schemeClr val="bg1"/>
                </a:solidFill>
              </a:rPr>
              <a:t>Productos para higiene de uso doméstico y absorbentes de uso personal - grande empresa 	</a:t>
            </a:r>
            <a:r>
              <a:rPr lang="es-MX" sz="2000" b="1" dirty="0">
                <a:solidFill>
                  <a:srgbClr val="FFC000"/>
                </a:solidFill>
              </a:rPr>
              <a:t>$ 565,21</a:t>
            </a:r>
            <a:endParaRPr lang="es-MX" sz="18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>
                <a:solidFill>
                  <a:schemeClr val="bg1"/>
                </a:solidFill>
              </a:rPr>
              <a:t>Productos para higiene de uso doméstico y absorbentes de uso personal - mediana empresas 	</a:t>
            </a:r>
            <a:r>
              <a:rPr lang="es-MX" sz="2000" b="1" dirty="0">
                <a:solidFill>
                  <a:srgbClr val="FFC000"/>
                </a:solidFill>
              </a:rPr>
              <a:t>$ 395,65</a:t>
            </a:r>
            <a:endParaRPr lang="es-MX" sz="18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>
                <a:solidFill>
                  <a:schemeClr val="bg1"/>
                </a:solidFill>
              </a:rPr>
              <a:t>Productos para higiene de uso doméstico y absorbentes de uso personal - pequeña empresas 	</a:t>
            </a:r>
            <a:r>
              <a:rPr lang="es-MX" sz="2000" b="1" dirty="0">
                <a:solidFill>
                  <a:srgbClr val="FFC000"/>
                </a:solidFill>
              </a:rPr>
              <a:t>$ 197,82</a:t>
            </a:r>
            <a:endParaRPr lang="es-MX" sz="18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s-MX" sz="1800" dirty="0">
                <a:solidFill>
                  <a:schemeClr val="bg1"/>
                </a:solidFill>
              </a:rPr>
              <a:t>Productos para higiene de uso doméstico y absorbentes de uso personal - micro empresas	 </a:t>
            </a:r>
            <a:r>
              <a:rPr lang="es-MX" sz="2000" b="1" dirty="0">
                <a:solidFill>
                  <a:srgbClr val="FFC000"/>
                </a:solidFill>
              </a:rPr>
              <a:t>$ 96,09 </a:t>
            </a:r>
            <a:endParaRPr lang="es-EC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1299375" y="2281692"/>
            <a:ext cx="41963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Falta de cumplimiento </a:t>
            </a:r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75233" y="426965"/>
            <a:ext cx="4665306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4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Amonestación; </a:t>
            </a:r>
          </a:p>
          <a:p>
            <a:pPr marL="285750" indent="-285750">
              <a:lnSpc>
                <a:spcPct val="150000"/>
              </a:lnSpc>
              <a:buSzPct val="114000"/>
              <a:buBlip>
                <a:blip r:embed="rId5"/>
              </a:buBlip>
            </a:pPr>
            <a:r>
              <a:rPr lang="es-EC" sz="2400" dirty="0">
                <a:solidFill>
                  <a:srgbClr val="2E3191"/>
                </a:solidFill>
              </a:rPr>
              <a:t>Multa;</a:t>
            </a:r>
          </a:p>
          <a:p>
            <a:pPr marL="285750" indent="-285750">
              <a:buSzPct val="114000"/>
              <a:buBlip>
                <a:blip r:embed="rId5"/>
              </a:buBlip>
            </a:pPr>
            <a:r>
              <a:rPr lang="es-MX" sz="2400" dirty="0">
                <a:solidFill>
                  <a:srgbClr val="2E3191"/>
                </a:solidFill>
              </a:rPr>
              <a:t>Decomiso y/o destrucción de los productos;</a:t>
            </a:r>
          </a:p>
          <a:p>
            <a:pPr marL="285750" indent="-285750">
              <a:buSzPct val="114000"/>
              <a:buBlip>
                <a:blip r:embed="rId5"/>
              </a:buBlip>
            </a:pPr>
            <a:r>
              <a:rPr lang="es-MX" sz="2400" dirty="0">
                <a:solidFill>
                  <a:srgbClr val="2E3191"/>
                </a:solidFill>
              </a:rPr>
              <a:t>Suspensión parcial o total de las actividades de fabricación o comercialización o </a:t>
            </a:r>
            <a:r>
              <a:rPr lang="es-EC" sz="2400" dirty="0">
                <a:solidFill>
                  <a:srgbClr val="2E3191"/>
                </a:solidFill>
              </a:rPr>
              <a:t>cierre temporal del establecimiento;</a:t>
            </a:r>
          </a:p>
          <a:p>
            <a:pPr marL="285750" indent="-285750">
              <a:lnSpc>
                <a:spcPct val="150000"/>
              </a:lnSpc>
              <a:buSzPct val="114000"/>
              <a:buBlip>
                <a:blip r:embed="rId5"/>
              </a:buBlip>
            </a:pPr>
            <a:r>
              <a:rPr lang="es-MX" sz="2400" dirty="0">
                <a:solidFill>
                  <a:srgbClr val="2E3191"/>
                </a:solidFill>
              </a:rPr>
              <a:t>Cierre definitivo del establecimiento; </a:t>
            </a:r>
          </a:p>
          <a:p>
            <a:pPr marL="285750" indent="-285750">
              <a:lnSpc>
                <a:spcPct val="150000"/>
              </a:lnSpc>
              <a:buSzPct val="114000"/>
              <a:buBlip>
                <a:blip r:embed="rId5"/>
              </a:buBlip>
            </a:pPr>
            <a:r>
              <a:rPr lang="es-MX" sz="2400" dirty="0">
                <a:solidFill>
                  <a:srgbClr val="2E3191"/>
                </a:solidFill>
              </a:rPr>
              <a:t>Suspensión de la NSO; y</a:t>
            </a:r>
          </a:p>
          <a:p>
            <a:pPr marL="285750" indent="-285750">
              <a:lnSpc>
                <a:spcPct val="150000"/>
              </a:lnSpc>
              <a:buSzPct val="114000"/>
              <a:buBlip>
                <a:blip r:embed="rId5"/>
              </a:buBlip>
            </a:pPr>
            <a:r>
              <a:rPr lang="es-MX" sz="2400" dirty="0">
                <a:solidFill>
                  <a:srgbClr val="2E3191"/>
                </a:solidFill>
              </a:rPr>
              <a:t>Cancelación de la NSO. </a:t>
            </a:r>
          </a:p>
        </p:txBody>
      </p:sp>
    </p:spTree>
    <p:extLst>
      <p:ext uri="{BB962C8B-B14F-4D97-AF65-F5344CB8AC3E}">
        <p14:creationId xmlns:p14="http://schemas.microsoft.com/office/powerpoint/2010/main" val="11992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5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" y="-23853"/>
            <a:ext cx="12227121" cy="694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" r="2854" b="12869"/>
          <a:stretch/>
        </p:blipFill>
        <p:spPr>
          <a:xfrm>
            <a:off x="-579802" y="-23853"/>
            <a:ext cx="11151219" cy="703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title="LOGO-ARCSA-EL-NUEVO-ECUADOR-nov202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775" y="5903150"/>
            <a:ext cx="5726099" cy="6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2989782" y="2732488"/>
            <a:ext cx="6273290" cy="975374"/>
          </a:xfrm>
          <a:prstGeom prst="parallelogram">
            <a:avLst>
              <a:gd name="adj" fmla="val 25000"/>
            </a:avLst>
          </a:prstGeom>
          <a:solidFill>
            <a:srgbClr val="FFC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2842317" y="2758510"/>
            <a:ext cx="627329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C" sz="5400" b="1" i="1" dirty="0">
                <a:solidFill>
                  <a:srgbClr val="2D2D93"/>
                </a:solidFill>
              </a:rPr>
              <a:t>¿PREGUNTAS</a:t>
            </a:r>
            <a:r>
              <a:rPr lang="es-EC" sz="5400" b="1" i="1" dirty="0">
                <a:solidFill>
                  <a:srgbClr val="2D2D9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 title="LOGO ARCSA-VERTICAL COLOR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3" b="3150"/>
          <a:stretch/>
        </p:blipFill>
        <p:spPr>
          <a:xfrm>
            <a:off x="3662398" y="2647742"/>
            <a:ext cx="4762925" cy="24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7;p9"/>
          <p:cNvSpPr txBox="1"/>
          <p:nvPr/>
        </p:nvSpPr>
        <p:spPr>
          <a:xfrm>
            <a:off x="2875482" y="996516"/>
            <a:ext cx="633675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000" b="1" dirty="0">
                <a:solidFill>
                  <a:srgbClr val="2D2D93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3B5791A-3607-BF42-B373-04F70E64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2"/>
            <a:ext cx="6858001" cy="12192002"/>
          </a:xfrm>
          <a:prstGeom prst="rect">
            <a:avLst/>
          </a:prstGeom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61" y="-13649"/>
            <a:ext cx="12227121" cy="68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" r="2854" b="12869"/>
          <a:stretch/>
        </p:blipFill>
        <p:spPr>
          <a:xfrm>
            <a:off x="653357" y="-183696"/>
            <a:ext cx="11151219" cy="703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title="LOGO-ARCSA-EL-NUEVO-ECUADOR-nov202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775" y="5903150"/>
            <a:ext cx="5726099" cy="6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1682367" y="2854089"/>
            <a:ext cx="9093200" cy="975374"/>
          </a:xfrm>
          <a:prstGeom prst="parallelogram">
            <a:avLst>
              <a:gd name="adj" fmla="val 25000"/>
            </a:avLst>
          </a:prstGeom>
          <a:solidFill>
            <a:srgbClr val="FFC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2426743" y="2870634"/>
            <a:ext cx="760444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i="1" dirty="0">
                <a:solidFill>
                  <a:srgbClr val="2D2D93"/>
                </a:solidFill>
              </a:rPr>
              <a:t>Productos cosméticos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896"/>
            <a:ext cx="1010400" cy="42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10400" y="247701"/>
            <a:ext cx="68849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rgbClr val="2D2D93"/>
                </a:solidFill>
              </a:rPr>
              <a:t>Productos Cosméticos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903610" y="2649894"/>
            <a:ext cx="3393006" cy="3878034"/>
            <a:chOff x="2180" y="1543969"/>
            <a:chExt cx="3393006" cy="3878034"/>
          </a:xfrm>
        </p:grpSpPr>
        <p:sp>
          <p:nvSpPr>
            <p:cNvPr id="15" name="Rectángulo redondeado 14"/>
            <p:cNvSpPr/>
            <p:nvPr/>
          </p:nvSpPr>
          <p:spPr>
            <a:xfrm>
              <a:off x="2180" y="1543969"/>
              <a:ext cx="3393006" cy="3878034"/>
            </a:xfrm>
            <a:prstGeom prst="roundRect">
              <a:avLst>
                <a:gd name="adj" fmla="val 10000"/>
              </a:avLst>
            </a:prstGeom>
            <a:solidFill>
              <a:srgbClr val="D4C5B7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2180" y="2527978"/>
              <a:ext cx="3393006" cy="1917355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>
                  <a:solidFill>
                    <a:srgbClr val="5E3134"/>
                  </a:solidFill>
                </a:rPr>
                <a:t>¿Qué es?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0" kern="1200" dirty="0">
                  <a:solidFill>
                    <a:srgbClr val="5E3134"/>
                  </a:solidFill>
                  <a:effectLst/>
                </a:rPr>
                <a:t>Toda sustancia o formulación destinada a ser puesta en contacto con las partes superficiales del cuerpo humano </a:t>
              </a:r>
              <a:endParaRPr lang="es-EC" sz="2000" b="0" kern="1200" dirty="0">
                <a:solidFill>
                  <a:srgbClr val="5E3134"/>
                </a:solidFill>
                <a:effectLst/>
              </a:endParaRPr>
            </a:p>
          </p:txBody>
        </p:sp>
      </p:grpSp>
      <p:sp>
        <p:nvSpPr>
          <p:cNvPr id="5" name="Elipse 4"/>
          <p:cNvSpPr/>
          <p:nvPr/>
        </p:nvSpPr>
        <p:spPr>
          <a:xfrm>
            <a:off x="1447143" y="1084233"/>
            <a:ext cx="2382085" cy="240522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30200" dist="127000" dir="2520000" sx="95000" sy="95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398407" y="2649894"/>
            <a:ext cx="3393006" cy="3878034"/>
          </a:xfrm>
          <a:prstGeom prst="roundRect">
            <a:avLst>
              <a:gd name="adj" fmla="val 10000"/>
            </a:avLst>
          </a:prstGeom>
          <a:solidFill>
            <a:srgbClr val="FFD09D"/>
          </a:soli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uadroTexto 13"/>
          <p:cNvSpPr txBox="1"/>
          <p:nvPr/>
        </p:nvSpPr>
        <p:spPr>
          <a:xfrm>
            <a:off x="4210399" y="2779469"/>
            <a:ext cx="3769022" cy="2636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800" b="1" kern="1200" dirty="0">
                <a:solidFill>
                  <a:srgbClr val="5E3134"/>
                </a:solidFill>
              </a:rPr>
              <a:t>¿Dónde se aplica</a:t>
            </a:r>
            <a:r>
              <a:rPr lang="es-EC" sz="2800" b="1" kern="1200" dirty="0" smtClean="0">
                <a:solidFill>
                  <a:srgbClr val="5E3134"/>
                </a:solidFill>
              </a:rPr>
              <a:t>?</a:t>
            </a:r>
            <a:endParaRPr lang="es-EC" sz="2000" b="0" kern="1200" dirty="0" smtClean="0">
              <a:solidFill>
                <a:srgbClr val="5E3134"/>
              </a:solidFill>
              <a:effectLst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0" kern="1200" dirty="0" smtClean="0">
                <a:solidFill>
                  <a:srgbClr val="5E3134"/>
                </a:solidFill>
                <a:effectLst/>
              </a:rPr>
              <a:t>Epidermis</a:t>
            </a:r>
            <a:r>
              <a:rPr lang="es-EC" sz="2000" b="0" kern="1200" dirty="0">
                <a:solidFill>
                  <a:srgbClr val="5E3134"/>
                </a:solidFill>
                <a:effectLst/>
              </a:rPr>
              <a:t>, sistema piloso y </a:t>
            </a:r>
            <a:r>
              <a:rPr lang="es-MX" sz="2000" b="0" kern="1200" dirty="0">
                <a:solidFill>
                  <a:srgbClr val="5E3134"/>
                </a:solidFill>
                <a:effectLst/>
              </a:rPr>
              <a:t>capilar, uñas, labios y órganos genitales externos, </a:t>
            </a:r>
            <a:r>
              <a:rPr lang="es-EC" sz="2000" b="0" kern="1200" dirty="0">
                <a:solidFill>
                  <a:srgbClr val="5E3134"/>
                </a:solidFill>
                <a:effectLst/>
              </a:rPr>
              <a:t>dientes y las mucosas bucales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895384" y="2649894"/>
            <a:ext cx="3393006" cy="3878034"/>
          </a:xfrm>
          <a:prstGeom prst="roundRect">
            <a:avLst>
              <a:gd name="adj" fmla="val 10000"/>
            </a:avLst>
          </a:prstGeom>
          <a:solidFill>
            <a:srgbClr val="E7CBBE"/>
          </a:solidFill>
          <a:ln>
            <a:noFill/>
          </a:ln>
          <a:effectLst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/>
          <p:cNvSpPr txBox="1"/>
          <p:nvPr/>
        </p:nvSpPr>
        <p:spPr>
          <a:xfrm>
            <a:off x="7919307" y="3830442"/>
            <a:ext cx="3345160" cy="1739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800" b="1" kern="1200" dirty="0">
                <a:solidFill>
                  <a:srgbClr val="5E3134"/>
                </a:solidFill>
              </a:rPr>
              <a:t>¿Con qué fin?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0" kern="1200" dirty="0">
                <a:solidFill>
                  <a:srgbClr val="5E3134"/>
                </a:solidFill>
                <a:effectLst/>
              </a:rPr>
              <a:t>Limpiarlos, perfumarlos, modificar o mejorar su aspecto, protegerlos, mantenerlos en buen estado o corregir los olores corporales</a:t>
            </a:r>
            <a:r>
              <a:rPr lang="es-EC" sz="2000" b="0" kern="1200" dirty="0">
                <a:solidFill>
                  <a:srgbClr val="5E3134"/>
                </a:solidFill>
                <a:effectLst/>
              </a:rPr>
              <a:t> </a:t>
            </a:r>
          </a:p>
        </p:txBody>
      </p:sp>
      <p:sp>
        <p:nvSpPr>
          <p:cNvPr id="10" name="Flecha izquierda y derecha 9"/>
          <p:cNvSpPr/>
          <p:nvPr/>
        </p:nvSpPr>
        <p:spPr>
          <a:xfrm>
            <a:off x="2001858" y="5695704"/>
            <a:ext cx="8037881" cy="655074"/>
          </a:xfrm>
          <a:prstGeom prst="left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dirty="0"/>
          </a:p>
        </p:txBody>
      </p:sp>
      <p:pic>
        <p:nvPicPr>
          <p:cNvPr id="3074" name="Picture 2" descr="Cómo elegir el tono ideal de lápiz labial | Estilo de Vida Belleza |  Univision">
            <a:extLst>
              <a:ext uri="{FF2B5EF4-FFF2-40B4-BE49-F238E27FC236}">
                <a16:creationId xmlns="" xmlns:a16="http://schemas.microsoft.com/office/drawing/2014/main" id="{6541728F-FD32-7A46-B208-D251A9B52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9748" y="1048106"/>
            <a:ext cx="2445207" cy="2405225"/>
          </a:xfrm>
          <a:prstGeom prst="ellipse">
            <a:avLst/>
          </a:prstGeom>
          <a:noFill/>
          <a:effectLst>
            <a:outerShdw blurRad="330200" dist="127000" dir="2520000" sx="95000" sy="95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Layer Your Skin-Care Products in the Correct Order | Allure">
            <a:extLst>
              <a:ext uri="{FF2B5EF4-FFF2-40B4-BE49-F238E27FC236}">
                <a16:creationId xmlns="" xmlns:a16="http://schemas.microsoft.com/office/drawing/2014/main" id="{2D58B676-19AE-2D4E-AEBC-0F5955D59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6609" y="1084820"/>
            <a:ext cx="2441352" cy="2441352"/>
          </a:xfrm>
          <a:prstGeom prst="ellipse">
            <a:avLst/>
          </a:prstGeom>
          <a:noFill/>
          <a:effectLst>
            <a:outerShdw blurRad="330200" dist="127000" dir="2520000" sx="95000" sy="95000" algn="tl" rotWithShape="0">
              <a:prstClr val="black">
                <a:alpha val="8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 de texto 11"/>
          <p:cNvSpPr txBox="1"/>
          <p:nvPr/>
        </p:nvSpPr>
        <p:spPr>
          <a:xfrm>
            <a:off x="545912" y="2623331"/>
            <a:ext cx="5500046" cy="3966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300" dirty="0">
                <a:solidFill>
                  <a:schemeClr val="bg1"/>
                </a:solidFill>
              </a:rPr>
              <a:t>No son productos cosméticos aquellas sustancias o formulaciones destinadas a la prevención, tratamiento o diagnóstico de enfermedades, ni aquellas destinadas a ser ingeridas, inhaladas, inyectadas o implantadas en el cuerpo humano</a:t>
            </a:r>
            <a:r>
              <a:rPr lang="es-MX" sz="23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MX" sz="2300" dirty="0">
              <a:solidFill>
                <a:schemeClr val="bg1"/>
              </a:solidFill>
            </a:endParaRPr>
          </a:p>
          <a:p>
            <a:pPr algn="just"/>
            <a:r>
              <a:rPr lang="es-MX" sz="2300" dirty="0">
                <a:solidFill>
                  <a:schemeClr val="bg1"/>
                </a:solidFill>
              </a:rPr>
              <a:t>Los productos cosméticos no podrán declarar indicaciones terapéuticas ni cualquier otra que contravenga su definición y finalidad.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75A9808-03F8-12B0-AB9F-7FBCFF3E6C4B}"/>
              </a:ext>
            </a:extLst>
          </p:cNvPr>
          <p:cNvSpPr txBox="1">
            <a:spLocks noChangeArrowheads="1"/>
          </p:cNvSpPr>
          <p:nvPr/>
        </p:nvSpPr>
        <p:spPr>
          <a:xfrm>
            <a:off x="1470933" y="876281"/>
            <a:ext cx="4053383" cy="159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Clr>
                <a:srgbClr val="000000"/>
              </a:buClr>
            </a:pPr>
            <a:r>
              <a:rPr lang="es-EC" altLang="es-EC" sz="4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¿Qué </a:t>
            </a:r>
            <a:r>
              <a:rPr lang="es-EC" altLang="es-EC" sz="4400" b="1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s-EC" altLang="es-EC" sz="44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son productos</a:t>
            </a:r>
          </a:p>
          <a:p>
            <a:pPr algn="l">
              <a:lnSpc>
                <a:spcPct val="100000"/>
              </a:lnSpc>
              <a:buClr>
                <a:srgbClr val="000000"/>
              </a:buClr>
            </a:pPr>
            <a:r>
              <a:rPr lang="es-EC" altLang="es-EC" sz="44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Cosméticos</a:t>
            </a:r>
            <a:r>
              <a:rPr lang="es-EC" altLang="es-EC" sz="4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pic>
        <p:nvPicPr>
          <p:cNvPr id="1026" name="Picture 2" descr="https://encrypted-tbn0.gstatic.com/images?q=tbn:ANd9GcQ0Ox6H1rZHyHkWHKF5Cm3V1e8rrSyFrrQdeg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554" y="213482"/>
            <a:ext cx="4082984" cy="2717042"/>
          </a:xfrm>
          <a:prstGeom prst="rect">
            <a:avLst/>
          </a:prstGeom>
          <a:noFill/>
          <a:effectLst>
            <a:outerShdw blurRad="279400" dist="38100" dir="21540000" sx="98000" sy="980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046" y="2664138"/>
            <a:ext cx="3545962" cy="3137221"/>
          </a:xfrm>
          <a:prstGeom prst="rect">
            <a:avLst/>
          </a:prstGeom>
          <a:effectLst>
            <a:outerShdw blurRad="279400" dist="38100" dir="21540000" sx="98000" sy="98000" algn="tl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4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7304510"/>
              </p:ext>
            </p:extLst>
          </p:nvPr>
        </p:nvGraphicFramePr>
        <p:xfrm>
          <a:off x="1045482" y="2093556"/>
          <a:ext cx="10357908" cy="434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75A9808-03F8-12B0-AB9F-7FBCFF3E6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240" y="527119"/>
            <a:ext cx="11237520" cy="114866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Clr>
                <a:srgbClr val="000000"/>
              </a:buClr>
            </a:pPr>
            <a:r>
              <a:rPr lang="es-EC" altLang="es-EC" sz="3300" b="1" i="1" dirty="0">
                <a:solidFill>
                  <a:srgbClr val="2D2D93"/>
                </a:solidFill>
                <a:latin typeface="Arial"/>
                <a:ea typeface="Arial"/>
                <a:cs typeface="Arial"/>
                <a:sym typeface="Arial"/>
              </a:rPr>
              <a:t>Normativas Vigentes para la Obtención de Notificación Sanitaria Obligatoria de Productos Cosméticos </a:t>
            </a:r>
          </a:p>
        </p:txBody>
      </p:sp>
    </p:spTree>
    <p:extLst>
      <p:ext uri="{BB962C8B-B14F-4D97-AF65-F5344CB8AC3E}">
        <p14:creationId xmlns:p14="http://schemas.microsoft.com/office/powerpoint/2010/main" val="2551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9B64F3C5-DFD2-7146-95AA-26B1BA60B7B1}"/>
              </a:ext>
            </a:extLst>
          </p:cNvPr>
          <p:cNvGrpSpPr/>
          <p:nvPr/>
        </p:nvGrpSpPr>
        <p:grpSpPr>
          <a:xfrm>
            <a:off x="5736474" y="2004030"/>
            <a:ext cx="6315096" cy="2085109"/>
            <a:chOff x="5773820" y="1528011"/>
            <a:chExt cx="6315096" cy="2085109"/>
          </a:xfrm>
          <a:effectLst>
            <a:outerShdw blurRad="279400" dir="6000000" algn="ctr" rotWithShape="0">
              <a:srgbClr val="000000">
                <a:alpha val="55000"/>
              </a:srgbClr>
            </a:outerShdw>
          </a:effectLst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3820" y="1528011"/>
              <a:ext cx="6315096" cy="2085109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7555832" y="3080084"/>
              <a:ext cx="2452872" cy="5330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98" name="Google Shape;198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44" y="0"/>
            <a:ext cx="2168978" cy="4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354" y="6339696"/>
            <a:ext cx="2632982" cy="5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5477739" y="113398"/>
            <a:ext cx="6573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Pagina web de ARCSA</a:t>
            </a:r>
            <a:endParaRPr lang="es-EC" sz="4000" dirty="0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40C53163-6EA0-CE48-ABC0-C019979BE7D5}"/>
              </a:ext>
            </a:extLst>
          </p:cNvPr>
          <p:cNvGrpSpPr/>
          <p:nvPr/>
        </p:nvGrpSpPr>
        <p:grpSpPr>
          <a:xfrm>
            <a:off x="564093" y="737310"/>
            <a:ext cx="5370746" cy="3354020"/>
            <a:chOff x="187591" y="722961"/>
            <a:chExt cx="5370746" cy="335402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91" y="722961"/>
              <a:ext cx="5370746" cy="3354020"/>
            </a:xfrm>
            <a:prstGeom prst="rect">
              <a:avLst/>
            </a:prstGeom>
            <a:effectLst>
              <a:outerShdw blurRad="279400" dir="6000000" algn="ctr" rotWithShape="0">
                <a:srgbClr val="000000">
                  <a:alpha val="55000"/>
                </a:srgbClr>
              </a:outerShdw>
            </a:effectLst>
          </p:spPr>
        </p:pic>
        <p:sp>
          <p:nvSpPr>
            <p:cNvPr id="14" name="Rectángulo 13"/>
            <p:cNvSpPr/>
            <p:nvPr/>
          </p:nvSpPr>
          <p:spPr>
            <a:xfrm>
              <a:off x="3886200" y="2538664"/>
              <a:ext cx="1576137" cy="2406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86EC1702-E98C-224E-AB9C-50CC5A75859E}"/>
              </a:ext>
            </a:extLst>
          </p:cNvPr>
          <p:cNvGrpSpPr/>
          <p:nvPr/>
        </p:nvGrpSpPr>
        <p:grpSpPr>
          <a:xfrm>
            <a:off x="564093" y="4197283"/>
            <a:ext cx="5694436" cy="2470906"/>
            <a:chOff x="182907" y="4280935"/>
            <a:chExt cx="5694436" cy="2470906"/>
          </a:xfrm>
          <a:effectLst>
            <a:outerShdw blurRad="279400" dir="6000000" algn="ctr" rotWithShape="0">
              <a:srgbClr val="000000">
                <a:alpha val="55000"/>
              </a:srgbClr>
            </a:outerShdw>
          </a:effectLst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07" y="4280935"/>
              <a:ext cx="5694436" cy="2470906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569664" y="4820542"/>
              <a:ext cx="4642416" cy="3429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4B239603-76FE-7249-9DD8-4EF7F67BC555}"/>
              </a:ext>
            </a:extLst>
          </p:cNvPr>
          <p:cNvGrpSpPr/>
          <p:nvPr/>
        </p:nvGrpSpPr>
        <p:grpSpPr>
          <a:xfrm>
            <a:off x="6327941" y="4210318"/>
            <a:ext cx="5723629" cy="2083860"/>
            <a:chOff x="6069553" y="4074201"/>
            <a:chExt cx="5723629" cy="2083860"/>
          </a:xfrm>
          <a:effectLst>
            <a:outerShdw blurRad="279400" dir="6000000" algn="ctr" rotWithShape="0">
              <a:srgbClr val="000000">
                <a:alpha val="55000"/>
              </a:srgbClr>
            </a:outerShdw>
          </a:effectLst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9553" y="4074201"/>
              <a:ext cx="5723629" cy="2083860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6269857" y="5711660"/>
              <a:ext cx="5317246" cy="4464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Rectángulo redondeado 5">
            <a:extLst>
              <a:ext uri="{FF2B5EF4-FFF2-40B4-BE49-F238E27FC236}">
                <a16:creationId xmlns="" xmlns:a16="http://schemas.microsoft.com/office/drawing/2014/main" id="{7648827C-6C89-534C-BB30-16873673BC4E}"/>
              </a:ext>
            </a:extLst>
          </p:cNvPr>
          <p:cNvSpPr/>
          <p:nvPr/>
        </p:nvSpPr>
        <p:spPr>
          <a:xfrm>
            <a:off x="5248691" y="866802"/>
            <a:ext cx="6744645" cy="587828"/>
          </a:xfrm>
          <a:prstGeom prst="roundRect">
            <a:avLst>
              <a:gd name="adj" fmla="val 50000"/>
            </a:avLst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spc="300" dirty="0">
                <a:solidFill>
                  <a:srgbClr val="2E3191"/>
                </a:solidFill>
              </a:rPr>
              <a:t>www.controlsanitario.gob.ec</a:t>
            </a:r>
            <a:endParaRPr lang="es-ES_tradnl" sz="2400" spc="300" dirty="0">
              <a:solidFill>
                <a:srgbClr val="2E3191"/>
              </a:solidFill>
            </a:endParaRPr>
          </a:p>
        </p:txBody>
      </p:sp>
      <p:pic>
        <p:nvPicPr>
          <p:cNvPr id="2050" name="Picture 2" descr="Icono de Cursor Generic Outline Color | Freepik">
            <a:extLst>
              <a:ext uri="{FF2B5EF4-FFF2-40B4-BE49-F238E27FC236}">
                <a16:creationId xmlns="" xmlns:a16="http://schemas.microsoft.com/office/drawing/2014/main" id="{CE03FBA3-0E90-9447-8F36-E2BE5887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7323">
            <a:off x="11065069" y="1214825"/>
            <a:ext cx="689002" cy="6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-45680"/>
            <a:ext cx="12192001" cy="678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7281" y="64756"/>
            <a:ext cx="106165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solidFill>
                  <a:srgbClr val="2D2D93"/>
                </a:solidFill>
              </a:rPr>
              <a:t>NOTIFICACIÓN</a:t>
            </a:r>
            <a:r>
              <a:rPr lang="es-E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rgbClr val="2D2D93"/>
                </a:solidFill>
              </a:rPr>
              <a:t>SANITARIA OBLIGATORIA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67918195"/>
              </p:ext>
            </p:extLst>
          </p:nvPr>
        </p:nvGraphicFramePr>
        <p:xfrm>
          <a:off x="-436727" y="941696"/>
          <a:ext cx="7816324" cy="591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04702" y="1634396"/>
            <a:ext cx="1674252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66FFFF"/>
                </a:solidFill>
              </a:rPr>
              <a:t>NOTIFICACIÓN SANITARIA OBLIGATORIA</a:t>
            </a:r>
            <a:endParaRPr lang="es-EC" b="1" dirty="0">
              <a:solidFill>
                <a:srgbClr val="66FFFF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C977C8E-394A-49BB-BF9C-9712BCDA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164" y="5460201"/>
            <a:ext cx="3461957" cy="78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exágono 4"/>
          <p:cNvSpPr/>
          <p:nvPr/>
        </p:nvSpPr>
        <p:spPr>
          <a:xfrm>
            <a:off x="5432959" y="2709166"/>
            <a:ext cx="1326080" cy="14396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4000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637" y="2844569"/>
            <a:ext cx="5281013" cy="186349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891947" y="2458031"/>
            <a:ext cx="330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Se encuentra identificado por: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943949" y="2219171"/>
            <a:ext cx="330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PRODUCTO COSMÉTICO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8683796" y="4994902"/>
            <a:ext cx="1830179" cy="307777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2E3191"/>
                </a:solidFill>
              </a:rPr>
              <a:t>Vigencia 7 años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354496" y="1464193"/>
            <a:ext cx="438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>
                <a:solidFill>
                  <a:srgbClr val="002060"/>
                </a:solidFill>
              </a:rPr>
              <a:t>Requisitos técnicos – Decisión 833, art. 9</a:t>
            </a:r>
            <a:endParaRPr lang="es-EC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52804760"/>
              </p:ext>
            </p:extLst>
          </p:nvPr>
        </p:nvGraphicFramePr>
        <p:xfrm>
          <a:off x="4799907" y="2116006"/>
          <a:ext cx="6971447" cy="304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380931" y="104960"/>
            <a:ext cx="7633647" cy="186512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defRPr sz="2000" b="1">
                <a:solidFill>
                  <a:srgbClr val="212D5A"/>
                </a:solidFill>
                <a:latin typeface="Calibri Light"/>
                <a:ea typeface="Calibri"/>
                <a:cs typeface="Calibri Light"/>
              </a:defRPr>
            </a:lvl1pPr>
          </a:lstStyle>
          <a:p>
            <a:pPr algn="ctr"/>
            <a:r>
              <a:rPr lang="es-MX" sz="3200" dirty="0">
                <a:solidFill>
                  <a:srgbClr val="2D2D93"/>
                </a:solidFill>
                <a:latin typeface="Arial"/>
                <a:ea typeface="Arial"/>
                <a:cs typeface="Arial"/>
              </a:rPr>
              <a:t>Antes de obtener la Notificación Sanitaria Obligatoria (NSO) para productos cosméticos, la empresa deberá contar con:</a:t>
            </a:r>
            <a:endParaRPr lang="es-EC" sz="3200" dirty="0">
              <a:solidFill>
                <a:srgbClr val="2D2D93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966" y="4530750"/>
            <a:ext cx="1710626" cy="2220053"/>
          </a:xfrm>
          <a:prstGeom prst="rect">
            <a:avLst/>
          </a:prstGeom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SRI - Colegio de Contadores">
            <a:extLst>
              <a:ext uri="{FF2B5EF4-FFF2-40B4-BE49-F238E27FC236}">
                <a16:creationId xmlns="" xmlns:a16="http://schemas.microsoft.com/office/drawing/2014/main" id="{83CEDA69-7035-1144-95B0-FC673FA1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533" y="2307075"/>
            <a:ext cx="1623527" cy="8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B2A5E44-6FFC-394C-8D75-03A9A408C6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264090" cy="68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1980</Words>
  <Application>Microsoft Office PowerPoint</Application>
  <PresentationFormat>Panorámica</PresentationFormat>
  <Paragraphs>329</Paragraphs>
  <Slides>28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Calibri</vt:lpstr>
      <vt:lpstr>Times New Roman</vt:lpstr>
      <vt:lpstr>Arial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Normativas Vigentes para la Obtención de Notificación Sanitaria Obligatoria de Productos Cosméticos </vt:lpstr>
      <vt:lpstr>Presentación de PowerPoint</vt:lpstr>
      <vt:lpstr>Presentación de PowerPoint</vt:lpstr>
      <vt:lpstr>Presentación de PowerPoint</vt:lpstr>
      <vt:lpstr>Existen 6 tipos de tramites para el proceso de Productos Cosméticos:</vt:lpstr>
      <vt:lpstr>Proceso de la solicitud una vez ingresada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Normativas Vigentes para la Obtención de Notificación Sanitaria Obligatoria de PHD y PAHP</vt:lpstr>
      <vt:lpstr>Proceso de la solicitud una vez ingresada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Carla Cedeño</cp:lastModifiedBy>
  <cp:revision>96</cp:revision>
  <dcterms:created xsi:type="dcterms:W3CDTF">2025-06-03T13:46:12Z</dcterms:created>
  <dcterms:modified xsi:type="dcterms:W3CDTF">2026-02-25T19:43:42Z</dcterms:modified>
</cp:coreProperties>
</file>