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65" r:id="rId12"/>
    <p:sldId id="266" r:id="rId13"/>
    <p:sldId id="267" r:id="rId14"/>
    <p:sldId id="268" r:id="rId15"/>
    <p:sldId id="271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92" d="100"/>
          <a:sy n="92" d="100"/>
        </p:scale>
        <p:origin x="3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secom.quito@Itamaraty.gov.br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800" dirty="0" smtClean="0"/>
              <a:t>Panorama do Equador e seu contexto macroeconômico</a:t>
            </a:r>
            <a:endParaRPr lang="pt-BR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Alessandro de Rezende Pinto</a:t>
            </a:r>
            <a:endParaRPr lang="pt-BR" dirty="0" smtClean="0"/>
          </a:p>
          <a:p>
            <a:r>
              <a:rPr lang="pt-BR" dirty="0" smtClean="0"/>
              <a:t>Chefe do Setor </a:t>
            </a:r>
            <a:r>
              <a:rPr lang="pt-BR" dirty="0" smtClean="0"/>
              <a:t>de Promoção Comercial</a:t>
            </a:r>
            <a:endParaRPr lang="pt-BR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193" y="8296"/>
            <a:ext cx="2598683" cy="259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833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Comércio exterior: características da relação bilateral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Amparada pelo ACE-59: fundamental para desgravação tarifária, mas desatualizado em outras dimensões</a:t>
            </a:r>
          </a:p>
          <a:p>
            <a:r>
              <a:rPr lang="pt-BR" dirty="0" smtClean="0"/>
              <a:t>Estruturalmente superavitária para o Brasil</a:t>
            </a:r>
          </a:p>
          <a:p>
            <a:r>
              <a:rPr lang="pt-BR" dirty="0" smtClean="0"/>
              <a:t>Exportações variadas, importações concentradas</a:t>
            </a:r>
          </a:p>
          <a:p>
            <a:r>
              <a:rPr lang="pt-BR" dirty="0" smtClean="0"/>
              <a:t>Desafios pontuais, mas significativos: </a:t>
            </a:r>
            <a:r>
              <a:rPr lang="pt-BR" dirty="0" smtClean="0"/>
              <a:t>camarões </a:t>
            </a:r>
            <a:r>
              <a:rPr lang="pt-BR" dirty="0" smtClean="0"/>
              <a:t>e bananas</a:t>
            </a:r>
          </a:p>
          <a:p>
            <a:r>
              <a:rPr lang="pt-BR" dirty="0" smtClean="0"/>
              <a:t>Potencial de crescimento ameaçado por crescente número de concorrentes competitivos</a:t>
            </a:r>
          </a:p>
          <a:p>
            <a:r>
              <a:rPr lang="pt-BR" dirty="0" smtClean="0"/>
              <a:t>Potencial de investimentos bilaterais a ser explorado (ACFI)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539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Setor </a:t>
            </a:r>
            <a:r>
              <a:rPr lang="pt-BR" dirty="0" smtClean="0"/>
              <a:t>de cosméticos, higiene pessoal e perfumaria: panorama equatoriano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Consumo </a:t>
            </a:r>
            <a:r>
              <a:rPr lang="pt-BR" dirty="0" smtClean="0"/>
              <a:t>nacional per capita anual: US$ 87,06; 85% dos lares do país compram algum produto do setor ao menos uma vez por ano (segundo país do mundo com maior penetração de maquiagens nos orçamentos domésticos)</a:t>
            </a:r>
          </a:p>
          <a:p>
            <a:r>
              <a:rPr lang="pt-BR" dirty="0" smtClean="0"/>
              <a:t>Consumo por região: 57% na região costeira, 43%, na serrana</a:t>
            </a:r>
            <a:endParaRPr lang="pt-BR" dirty="0" smtClean="0"/>
          </a:p>
          <a:p>
            <a:r>
              <a:rPr lang="pt-BR" dirty="0" smtClean="0"/>
              <a:t>Vendas do setor: US$ 1,57 bilhão em 2024, aumento de 4,5% vis-à-vis 2023; cuidado capilar é o principal segmento com valor de US$ 319 milhões (aumento de 5% versus 2023), seguido de perfumaria, cuidados da pele e produtos para homens</a:t>
            </a:r>
          </a:p>
          <a:p>
            <a:r>
              <a:rPr lang="pt-BR" dirty="0"/>
              <a:t>Geração de 8.000 empregos diretos e 30.000 indiretos, com 500.000 postos de trabalho vinculados a empreendimentos do setor</a:t>
            </a:r>
          </a:p>
          <a:p>
            <a:r>
              <a:rPr lang="pt-BR" dirty="0" smtClean="0"/>
              <a:t>Forte </a:t>
            </a:r>
            <a:r>
              <a:rPr lang="pt-BR" dirty="0"/>
              <a:t>desempenho a despeito do aumento do IVA a 15% e dos efeitos dos apagões sobre a produção e a distribuição em 2024</a:t>
            </a:r>
          </a:p>
          <a:p>
            <a:r>
              <a:rPr lang="pt-BR" dirty="0" smtClean="0"/>
              <a:t>Canais de venda diversificados: venda direta (dominante em várias categorias e fonte de resiliência, Natura/Avon, </a:t>
            </a:r>
            <a:r>
              <a:rPr lang="pt-BR" dirty="0" err="1" smtClean="0"/>
              <a:t>Hinode</a:t>
            </a:r>
            <a:r>
              <a:rPr lang="pt-BR" dirty="0"/>
              <a:t>)</a:t>
            </a:r>
            <a:r>
              <a:rPr lang="pt-BR" dirty="0" smtClean="0"/>
              <a:t>, supermercados (</a:t>
            </a:r>
            <a:r>
              <a:rPr lang="pt-BR" dirty="0" err="1" smtClean="0"/>
              <a:t>Supermaxi</a:t>
            </a:r>
            <a:r>
              <a:rPr lang="pt-BR" dirty="0" smtClean="0"/>
              <a:t>/</a:t>
            </a:r>
            <a:r>
              <a:rPr lang="pt-BR" dirty="0" err="1" smtClean="0"/>
              <a:t>Megamaxi</a:t>
            </a:r>
            <a:r>
              <a:rPr lang="pt-BR" dirty="0" smtClean="0"/>
              <a:t>, Mi </a:t>
            </a:r>
            <a:r>
              <a:rPr lang="pt-BR" dirty="0" err="1" smtClean="0"/>
              <a:t>Comisariato</a:t>
            </a:r>
            <a:r>
              <a:rPr lang="pt-BR" dirty="0" smtClean="0"/>
              <a:t>, </a:t>
            </a:r>
            <a:r>
              <a:rPr lang="pt-BR" dirty="0" err="1" smtClean="0"/>
              <a:t>Tía</a:t>
            </a:r>
            <a:r>
              <a:rPr lang="pt-BR" dirty="0" smtClean="0"/>
              <a:t>),</a:t>
            </a:r>
            <a:r>
              <a:rPr lang="pt-BR" dirty="0" smtClean="0"/>
              <a:t> farmácias (</a:t>
            </a:r>
            <a:r>
              <a:rPr lang="pt-BR" dirty="0" err="1" smtClean="0"/>
              <a:t>Fybeca</a:t>
            </a:r>
            <a:r>
              <a:rPr lang="pt-BR" dirty="0" smtClean="0"/>
              <a:t>, </a:t>
            </a:r>
            <a:r>
              <a:rPr lang="pt-BR" dirty="0" err="1" smtClean="0"/>
              <a:t>Medicity</a:t>
            </a:r>
            <a:r>
              <a:rPr lang="pt-BR" dirty="0"/>
              <a:t>)</a:t>
            </a:r>
            <a:r>
              <a:rPr lang="pt-BR" dirty="0" smtClean="0"/>
              <a:t>, lojas especializadas (</a:t>
            </a:r>
            <a:r>
              <a:rPr lang="pt-BR" dirty="0" err="1" smtClean="0"/>
              <a:t>Las</a:t>
            </a:r>
            <a:r>
              <a:rPr lang="pt-BR" dirty="0" smtClean="0"/>
              <a:t> </a:t>
            </a:r>
            <a:r>
              <a:rPr lang="pt-BR" dirty="0" err="1" smtClean="0"/>
              <a:t>Fragrancias</a:t>
            </a:r>
            <a:r>
              <a:rPr lang="pt-BR" dirty="0" smtClean="0"/>
              <a:t>, </a:t>
            </a:r>
            <a:r>
              <a:rPr lang="pt-BR" dirty="0" err="1" smtClean="0"/>
              <a:t>Montero</a:t>
            </a:r>
            <a:r>
              <a:rPr lang="pt-BR" dirty="0" smtClean="0"/>
              <a:t>), lojas “</a:t>
            </a:r>
            <a:r>
              <a:rPr lang="pt-BR" dirty="0" err="1" smtClean="0"/>
              <a:t>omnifashion</a:t>
            </a:r>
            <a:r>
              <a:rPr lang="pt-BR" dirty="0" smtClean="0"/>
              <a:t>” (De </a:t>
            </a:r>
            <a:r>
              <a:rPr lang="pt-BR" dirty="0" err="1" smtClean="0"/>
              <a:t>Prati</a:t>
            </a:r>
            <a:r>
              <a:rPr lang="pt-BR" dirty="0" smtClean="0"/>
              <a:t>, </a:t>
            </a:r>
            <a:r>
              <a:rPr lang="pt-BR" dirty="0" err="1" smtClean="0"/>
              <a:t>Etafashion</a:t>
            </a:r>
            <a:r>
              <a:rPr lang="pt-BR" dirty="0" smtClean="0"/>
              <a:t>), plataformas digitais e redes sociais (</a:t>
            </a:r>
            <a:r>
              <a:rPr lang="pt-BR" dirty="0" err="1" smtClean="0"/>
              <a:t>TikTok</a:t>
            </a:r>
            <a:r>
              <a:rPr lang="pt-BR" dirty="0" smtClean="0"/>
              <a:t>)</a:t>
            </a:r>
            <a:endParaRPr lang="pt-BR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677334" y="5963774"/>
            <a:ext cx="5534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 smtClean="0"/>
              <a:t>Fonte: </a:t>
            </a:r>
            <a:r>
              <a:rPr lang="pt-BR" sz="1400" i="1" dirty="0" err="1" smtClean="0"/>
              <a:t>Procosméticos</a:t>
            </a:r>
            <a:r>
              <a:rPr lang="pt-BR" sz="1400" i="1" dirty="0" smtClean="0"/>
              <a:t> – dados de 2024</a:t>
            </a:r>
            <a:endParaRPr lang="pt-BR" sz="1400" i="1" dirty="0"/>
          </a:p>
        </p:txBody>
      </p:sp>
    </p:spTree>
    <p:extLst>
      <p:ext uri="{BB962C8B-B14F-4D97-AF65-F5344CB8AC3E}">
        <p14:creationId xmlns:p14="http://schemas.microsoft.com/office/powerpoint/2010/main" val="60633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Setor </a:t>
            </a:r>
            <a:r>
              <a:rPr lang="pt-BR" dirty="0" smtClean="0"/>
              <a:t>de cosméticos, higiene pessoal e perfumaria: </a:t>
            </a:r>
            <a:r>
              <a:rPr lang="pt-BR" dirty="0" smtClean="0"/>
              <a:t>relação com o mundo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5805164"/>
              </p:ext>
            </p:extLst>
          </p:nvPr>
        </p:nvGraphicFramePr>
        <p:xfrm>
          <a:off x="820882" y="1745672"/>
          <a:ext cx="8271164" cy="3480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5582"/>
                <a:gridCol w="4135582"/>
              </a:tblGrid>
              <a:tr h="352373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Exportações equatorianas**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Importações equatorianas*</a:t>
                      </a:r>
                      <a:endParaRPr lang="pt-BR" dirty="0"/>
                    </a:p>
                  </a:txBody>
                  <a:tcPr/>
                </a:tc>
              </a:tr>
              <a:tr h="880933">
                <a:tc>
                  <a:txBody>
                    <a:bodyPr/>
                    <a:lstStyle/>
                    <a:p>
                      <a:r>
                        <a:rPr lang="pt-BR" dirty="0" smtClean="0"/>
                        <a:t>Total </a:t>
                      </a:r>
                      <a:r>
                        <a:rPr lang="pt-BR" dirty="0" smtClean="0"/>
                        <a:t>2025: </a:t>
                      </a:r>
                      <a:r>
                        <a:rPr lang="pt-BR" dirty="0" smtClean="0"/>
                        <a:t>US$ </a:t>
                      </a:r>
                      <a:r>
                        <a:rPr lang="pt-BR" dirty="0" smtClean="0"/>
                        <a:t>16,58 milhões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Total </a:t>
                      </a:r>
                      <a:r>
                        <a:rPr lang="pt-BR" dirty="0" smtClean="0"/>
                        <a:t>2025: </a:t>
                      </a:r>
                      <a:r>
                        <a:rPr lang="pt-BR" dirty="0" smtClean="0"/>
                        <a:t>US$ 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472,83 milhões (principais:</a:t>
                      </a:r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maquiagens e produtos capilares)</a:t>
                      </a:r>
                      <a:endParaRPr lang="pt-BR" dirty="0"/>
                    </a:p>
                  </a:txBody>
                  <a:tcPr/>
                </a:tc>
              </a:tr>
              <a:tr h="371995">
                <a:tc>
                  <a:txBody>
                    <a:bodyPr/>
                    <a:lstStyle/>
                    <a:p>
                      <a:r>
                        <a:rPr lang="pt-BR" dirty="0" smtClean="0"/>
                        <a:t>1. Peru (40,8%)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1. </a:t>
                      </a:r>
                      <a:r>
                        <a:rPr lang="pt-BR" dirty="0" smtClean="0"/>
                        <a:t>Colômbia </a:t>
                      </a:r>
                      <a:r>
                        <a:rPr lang="pt-BR" dirty="0" smtClean="0"/>
                        <a:t>(</a:t>
                      </a:r>
                      <a:r>
                        <a:rPr lang="pt-BR" dirty="0" smtClean="0"/>
                        <a:t>35,3%)</a:t>
                      </a:r>
                      <a:endParaRPr lang="pt-BR" dirty="0"/>
                    </a:p>
                  </a:txBody>
                  <a:tcPr/>
                </a:tc>
              </a:tr>
              <a:tr h="352373">
                <a:tc>
                  <a:txBody>
                    <a:bodyPr/>
                    <a:lstStyle/>
                    <a:p>
                      <a:r>
                        <a:rPr lang="pt-BR" dirty="0" smtClean="0"/>
                        <a:t>2. Colômbia (17,7%)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2. </a:t>
                      </a:r>
                      <a:r>
                        <a:rPr lang="pt-BR" dirty="0" smtClean="0"/>
                        <a:t>México (9,2%)</a:t>
                      </a:r>
                      <a:endParaRPr lang="pt-BR" dirty="0"/>
                    </a:p>
                  </a:txBody>
                  <a:tcPr/>
                </a:tc>
              </a:tr>
              <a:tr h="352373">
                <a:tc>
                  <a:txBody>
                    <a:bodyPr/>
                    <a:lstStyle/>
                    <a:p>
                      <a:r>
                        <a:rPr lang="pt-BR" dirty="0" smtClean="0"/>
                        <a:t>3. Panamá (10,4%)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3. </a:t>
                      </a:r>
                      <a:r>
                        <a:rPr lang="pt-BR" dirty="0" smtClean="0"/>
                        <a:t>Brasil (7,2%)</a:t>
                      </a:r>
                      <a:endParaRPr lang="pt-BR" dirty="0"/>
                    </a:p>
                  </a:txBody>
                  <a:tcPr/>
                </a:tc>
              </a:tr>
              <a:tr h="352373">
                <a:tc>
                  <a:txBody>
                    <a:bodyPr/>
                    <a:lstStyle/>
                    <a:p>
                      <a:r>
                        <a:rPr lang="pt-BR" dirty="0" smtClean="0"/>
                        <a:t>4. Chile (4%)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4. </a:t>
                      </a:r>
                      <a:r>
                        <a:rPr lang="pt-BR" dirty="0" smtClean="0"/>
                        <a:t>China (3,9%)</a:t>
                      </a:r>
                      <a:endParaRPr lang="pt-BR" dirty="0"/>
                    </a:p>
                  </a:txBody>
                  <a:tcPr/>
                </a:tc>
              </a:tr>
              <a:tr h="352373">
                <a:tc>
                  <a:txBody>
                    <a:bodyPr/>
                    <a:lstStyle/>
                    <a:p>
                      <a:r>
                        <a:rPr lang="pt-BR" dirty="0" smtClean="0"/>
                        <a:t>5. Argentina (2%)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5. </a:t>
                      </a:r>
                      <a:r>
                        <a:rPr lang="pt-BR" dirty="0" smtClean="0"/>
                        <a:t>EUA (2,2%)</a:t>
                      </a:r>
                      <a:endParaRPr lang="pt-BR" dirty="0"/>
                    </a:p>
                  </a:txBody>
                  <a:tcPr/>
                </a:tc>
              </a:tr>
              <a:tr h="352373">
                <a:tc>
                  <a:txBody>
                    <a:bodyPr/>
                    <a:lstStyle/>
                    <a:p>
                      <a:r>
                        <a:rPr lang="pt-BR" dirty="0" smtClean="0"/>
                        <a:t>Subtotal: 74,9%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Subtotal: </a:t>
                      </a:r>
                      <a:r>
                        <a:rPr lang="pt-BR" dirty="0" smtClean="0"/>
                        <a:t>57,8%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966354" y="5307676"/>
            <a:ext cx="4114813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100" i="1" dirty="0" smtClean="0"/>
              <a:t>Fonte: </a:t>
            </a:r>
            <a:r>
              <a:rPr lang="pt-BR" sz="1100" i="1" dirty="0" smtClean="0"/>
              <a:t>Banco Central do Equador (BCE)</a:t>
            </a:r>
          </a:p>
          <a:p>
            <a:pPr algn="just"/>
            <a:r>
              <a:rPr lang="pt-BR" sz="1100" i="1" dirty="0" smtClean="0"/>
              <a:t>*Posições 3305, 3306, 2847, 3401, 3304, 3307 e 3303 (capilares, pastas de dentes, higiene bucal, água oxigenada, sabonetes, maquiagens, cuidado da pele, preparações para barbear, desodorantes e </a:t>
            </a:r>
            <a:r>
              <a:rPr lang="pt-BR" sz="1100" i="1" dirty="0" err="1" smtClean="0"/>
              <a:t>perfurmes</a:t>
            </a:r>
            <a:r>
              <a:rPr lang="pt-BR" sz="1100" i="1" dirty="0"/>
              <a:t>)</a:t>
            </a:r>
            <a:endParaRPr lang="pt-BR" sz="1100" i="1" dirty="0" smtClean="0"/>
          </a:p>
          <a:p>
            <a:pPr algn="just"/>
            <a:r>
              <a:rPr lang="pt-BR" sz="1100" i="1" dirty="0" smtClean="0"/>
              <a:t>**</a:t>
            </a:r>
            <a:r>
              <a:rPr lang="pt-BR" sz="1100" i="1" dirty="0" err="1" smtClean="0"/>
              <a:t>NCMs</a:t>
            </a:r>
            <a:r>
              <a:rPr lang="pt-BR" sz="1100" i="1" dirty="0" smtClean="0"/>
              <a:t> </a:t>
            </a:r>
            <a:r>
              <a:rPr lang="pt-BR" sz="1100" i="1" dirty="0"/>
              <a:t>3305, 3306, </a:t>
            </a:r>
            <a:r>
              <a:rPr lang="pt-BR" sz="1100" i="1" dirty="0" smtClean="0"/>
              <a:t>3401</a:t>
            </a:r>
            <a:r>
              <a:rPr lang="pt-BR" sz="1100" i="1" dirty="0"/>
              <a:t>, 3304, 3307 e 3303</a:t>
            </a:r>
            <a:r>
              <a:rPr lang="pt-BR" sz="1100" i="1" dirty="0" smtClean="0"/>
              <a:t>. Não há registro de exportações na NCM 2847 (água oxigenada). </a:t>
            </a:r>
            <a:endParaRPr lang="pt-BR" sz="1100" i="1" dirty="0"/>
          </a:p>
        </p:txBody>
      </p:sp>
    </p:spTree>
    <p:extLst>
      <p:ext uri="{BB962C8B-B14F-4D97-AF65-F5344CB8AC3E}">
        <p14:creationId xmlns:p14="http://schemas.microsoft.com/office/powerpoint/2010/main" val="398615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Setor </a:t>
            </a:r>
            <a:r>
              <a:rPr lang="pt-BR" dirty="0"/>
              <a:t>de cosméticos, higiene pessoal e </a:t>
            </a:r>
            <a:r>
              <a:rPr lang="pt-BR" dirty="0" smtClean="0"/>
              <a:t>perfumaria: </a:t>
            </a:r>
            <a:r>
              <a:rPr lang="pt-BR" dirty="0" smtClean="0"/>
              <a:t>relação com o 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1600" dirty="0" smtClean="0"/>
              <a:t>O Brasil é o </a:t>
            </a:r>
            <a:r>
              <a:rPr lang="pt-BR" sz="1600" dirty="0" smtClean="0"/>
              <a:t>terceiro </a:t>
            </a:r>
            <a:r>
              <a:rPr lang="pt-BR" sz="1600" dirty="0" smtClean="0"/>
              <a:t>maior </a:t>
            </a:r>
            <a:r>
              <a:rPr lang="pt-BR" sz="1600" dirty="0" smtClean="0"/>
              <a:t>fornecedor </a:t>
            </a:r>
            <a:r>
              <a:rPr lang="pt-BR" sz="1600" dirty="0" smtClean="0"/>
              <a:t>de </a:t>
            </a:r>
            <a:r>
              <a:rPr lang="pt-BR" sz="1600" dirty="0" smtClean="0"/>
              <a:t>cosméticos</a:t>
            </a:r>
            <a:r>
              <a:rPr lang="pt-BR" sz="1600" dirty="0"/>
              <a:t>, higiene pessoal e perfumaria </a:t>
            </a:r>
            <a:r>
              <a:rPr lang="pt-BR" sz="1600" dirty="0" smtClean="0"/>
              <a:t>ao </a:t>
            </a:r>
            <a:r>
              <a:rPr lang="pt-BR" sz="1600" dirty="0" smtClean="0"/>
              <a:t>Equador</a:t>
            </a:r>
            <a:endParaRPr lang="pt-BR" sz="1600" dirty="0" smtClean="0"/>
          </a:p>
          <a:p>
            <a:r>
              <a:rPr lang="pt-BR" sz="1600" dirty="0" smtClean="0"/>
              <a:t>O Equador é o 3o principal destino das exportações brasileiras de água oxigenada, </a:t>
            </a:r>
            <a:r>
              <a:rPr lang="pt-BR" sz="1600" dirty="0"/>
              <a:t>à frente de </a:t>
            </a:r>
            <a:r>
              <a:rPr lang="pt-BR" sz="1600" dirty="0" smtClean="0"/>
              <a:t>países com Argentina</a:t>
            </a:r>
            <a:r>
              <a:rPr lang="pt-BR" sz="1600" dirty="0"/>
              <a:t> </a:t>
            </a:r>
            <a:r>
              <a:rPr lang="pt-BR" sz="1600" dirty="0" smtClean="0"/>
              <a:t>e Colômbia; o 8o de sabonetes; o 9o de pastas </a:t>
            </a:r>
            <a:r>
              <a:rPr lang="pt-BR" sz="1600" dirty="0"/>
              <a:t>de </a:t>
            </a:r>
            <a:r>
              <a:rPr lang="pt-BR" sz="1600" dirty="0" smtClean="0"/>
              <a:t>dentes; o 9o de preparações </a:t>
            </a:r>
            <a:r>
              <a:rPr lang="pt-BR" sz="1600" dirty="0"/>
              <a:t>para </a:t>
            </a:r>
            <a:r>
              <a:rPr lang="pt-BR" sz="1600" dirty="0" smtClean="0"/>
              <a:t>barbear; o 11o de maquiagens; o 11o de produtos capilares; </a:t>
            </a:r>
            <a:r>
              <a:rPr lang="pt-BR" sz="1600" dirty="0"/>
              <a:t>e </a:t>
            </a:r>
            <a:r>
              <a:rPr lang="pt-BR" sz="1600" dirty="0" smtClean="0"/>
              <a:t>o 12o de perfumes</a:t>
            </a:r>
            <a:endParaRPr lang="pt-BR" sz="1600" dirty="0"/>
          </a:p>
          <a:p>
            <a:r>
              <a:rPr lang="pt-BR" sz="1600" dirty="0" smtClean="0"/>
              <a:t>As </a:t>
            </a:r>
            <a:r>
              <a:rPr lang="pt-BR" sz="1600" dirty="0" smtClean="0"/>
              <a:t>exportações brasileiras de </a:t>
            </a:r>
            <a:r>
              <a:rPr lang="pt-BR" sz="1600" dirty="0" smtClean="0"/>
              <a:t>cosméticos</a:t>
            </a:r>
            <a:r>
              <a:rPr lang="pt-BR" sz="1600" dirty="0"/>
              <a:t>, higiene pessoal e perfumaria </a:t>
            </a:r>
            <a:r>
              <a:rPr lang="pt-BR" sz="1600" dirty="0" smtClean="0"/>
              <a:t>ao Equador gozam de preferência tarifária de 100% via </a:t>
            </a:r>
            <a:r>
              <a:rPr lang="pt-BR" sz="1600" dirty="0" smtClean="0"/>
              <a:t>ACE-59 (0% ad valorem)</a:t>
            </a:r>
            <a:endParaRPr lang="pt-BR" sz="1600" dirty="0" smtClean="0"/>
          </a:p>
          <a:p>
            <a:r>
              <a:rPr lang="pt-BR" sz="1600" dirty="0"/>
              <a:t>Empresas equatorianas que importam produtos cosméticos e de higiene pessoal do </a:t>
            </a:r>
            <a:r>
              <a:rPr lang="pt-BR" sz="1600" dirty="0" smtClean="0"/>
              <a:t>Brasil: </a:t>
            </a:r>
            <a:r>
              <a:rPr lang="pt-BR" sz="1600" dirty="0"/>
              <a:t>Procter &amp; Gamble, Unilever, TIA, </a:t>
            </a:r>
            <a:r>
              <a:rPr lang="pt-BR" sz="1600" dirty="0" smtClean="0"/>
              <a:t>Avon/Natura (BR), </a:t>
            </a:r>
            <a:r>
              <a:rPr lang="pt-BR" sz="1600" dirty="0"/>
              <a:t>Johnson &amp; Johnson, </a:t>
            </a:r>
            <a:r>
              <a:rPr lang="pt-BR" sz="1600" dirty="0" err="1"/>
              <a:t>Dous</a:t>
            </a:r>
            <a:r>
              <a:rPr lang="pt-BR" sz="1600" dirty="0"/>
              <a:t> </a:t>
            </a:r>
            <a:r>
              <a:rPr lang="pt-BR" sz="1600" dirty="0" err="1"/>
              <a:t>International</a:t>
            </a:r>
            <a:r>
              <a:rPr lang="pt-BR" sz="1600" dirty="0"/>
              <a:t>, </a:t>
            </a:r>
            <a:r>
              <a:rPr lang="pt-BR" sz="1600" dirty="0" err="1" smtClean="0"/>
              <a:t>Hinode</a:t>
            </a:r>
            <a:r>
              <a:rPr lang="pt-BR" sz="1600" dirty="0" smtClean="0"/>
              <a:t> (BR), </a:t>
            </a:r>
            <a:r>
              <a:rPr lang="pt-BR" sz="1600" dirty="0"/>
              <a:t>Cosméticos </a:t>
            </a:r>
            <a:r>
              <a:rPr lang="pt-BR" sz="1600" dirty="0" err="1"/>
              <a:t>E-cos</a:t>
            </a:r>
            <a:r>
              <a:rPr lang="pt-BR" sz="1600" dirty="0"/>
              <a:t>, </a:t>
            </a:r>
            <a:r>
              <a:rPr lang="pt-BR" sz="1600" dirty="0" err="1"/>
              <a:t>Corporación</a:t>
            </a:r>
            <a:r>
              <a:rPr lang="pt-BR" sz="1600" dirty="0"/>
              <a:t> Favorita, </a:t>
            </a:r>
            <a:r>
              <a:rPr lang="pt-BR" sz="1600" dirty="0" err="1"/>
              <a:t>Corporación</a:t>
            </a:r>
            <a:r>
              <a:rPr lang="pt-BR" sz="1600" dirty="0"/>
              <a:t> El Rosado, Colgate </a:t>
            </a:r>
            <a:r>
              <a:rPr lang="pt-BR" sz="1600" dirty="0" err="1"/>
              <a:t>Palmolive</a:t>
            </a:r>
            <a:r>
              <a:rPr lang="pt-BR" sz="1600" dirty="0"/>
              <a:t>, </a:t>
            </a:r>
            <a:r>
              <a:rPr lang="pt-BR" sz="1600" dirty="0" err="1"/>
              <a:t>Omnilife</a:t>
            </a:r>
            <a:r>
              <a:rPr lang="pt-BR" sz="1600" dirty="0" smtClean="0"/>
              <a:t>, </a:t>
            </a:r>
            <a:r>
              <a:rPr lang="pt-BR" sz="1600" dirty="0" err="1" smtClean="0"/>
              <a:t>Yanbal</a:t>
            </a:r>
            <a:r>
              <a:rPr lang="pt-BR" sz="1600" dirty="0"/>
              <a:t>, </a:t>
            </a:r>
            <a:r>
              <a:rPr lang="pt-BR" sz="1600" dirty="0" err="1"/>
              <a:t>Transbel</a:t>
            </a:r>
            <a:r>
              <a:rPr lang="pt-BR" sz="1600" dirty="0"/>
              <a:t>, </a:t>
            </a:r>
            <a:r>
              <a:rPr lang="pt-BR" sz="1600" dirty="0" err="1"/>
              <a:t>Omnilife</a:t>
            </a:r>
            <a:r>
              <a:rPr lang="pt-BR" sz="1600" dirty="0"/>
              <a:t>, </a:t>
            </a:r>
            <a:r>
              <a:rPr lang="pt-BR" sz="1600" dirty="0" err="1"/>
              <a:t>Azzorti</a:t>
            </a:r>
            <a:r>
              <a:rPr lang="pt-BR" sz="1600" dirty="0"/>
              <a:t>, </a:t>
            </a:r>
            <a:r>
              <a:rPr lang="pt-BR" sz="1600" dirty="0" err="1"/>
              <a:t>Beiersdorf</a:t>
            </a:r>
            <a:r>
              <a:rPr lang="pt-BR" sz="1600" dirty="0"/>
              <a:t>, </a:t>
            </a:r>
            <a:r>
              <a:rPr lang="pt-BR" sz="1600" dirty="0" err="1"/>
              <a:t>Las</a:t>
            </a:r>
            <a:r>
              <a:rPr lang="pt-BR" sz="1600" dirty="0"/>
              <a:t> </a:t>
            </a:r>
            <a:r>
              <a:rPr lang="pt-BR" sz="1600" dirty="0" err="1"/>
              <a:t>Fragancias</a:t>
            </a:r>
            <a:r>
              <a:rPr lang="pt-BR" sz="1600" dirty="0"/>
              <a:t>.	</a:t>
            </a:r>
            <a:endParaRPr lang="pt-BR" sz="1600" dirty="0" smtClean="0"/>
          </a:p>
          <a:p>
            <a:r>
              <a:rPr lang="pt-BR" sz="1600" dirty="0" smtClean="0"/>
              <a:t>Produtos do setor </a:t>
            </a:r>
            <a:r>
              <a:rPr lang="pt-BR" sz="1600" dirty="0" smtClean="0"/>
              <a:t>com maior participação nas exportações ao Equador: </a:t>
            </a:r>
            <a:r>
              <a:rPr lang="pt-BR" sz="1600" dirty="0" smtClean="0"/>
              <a:t>água oxigenada (28,6%); produtos capilares (26,2%); pastas de dentes (18,2%); </a:t>
            </a:r>
            <a:r>
              <a:rPr lang="pt-BR" sz="1600" dirty="0"/>
              <a:t>sabonetes </a:t>
            </a:r>
            <a:r>
              <a:rPr lang="pt-BR" sz="1600" dirty="0" smtClean="0"/>
              <a:t>(12,1%); maquiagens (10,22%).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094285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Governo </a:t>
            </a:r>
            <a:r>
              <a:rPr lang="pt-BR" dirty="0" err="1" smtClean="0"/>
              <a:t>Noboa</a:t>
            </a:r>
            <a:r>
              <a:rPr lang="pt-BR" dirty="0" smtClean="0"/>
              <a:t>: perspectivas </a:t>
            </a:r>
            <a:r>
              <a:rPr lang="pt-BR" dirty="0" smtClean="0"/>
              <a:t>2026-2029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Manutenção da dolarização e da estabilidade </a:t>
            </a:r>
            <a:r>
              <a:rPr lang="pt-BR" dirty="0" smtClean="0"/>
              <a:t>econômica (redução do risco-país, retorno ao mercado internacional de títulos, aumento das reservas internacionais)</a:t>
            </a:r>
            <a:endParaRPr lang="pt-BR" dirty="0" smtClean="0"/>
          </a:p>
          <a:p>
            <a:r>
              <a:rPr lang="pt-BR" dirty="0" smtClean="0"/>
              <a:t>Esforços para preservação do </a:t>
            </a:r>
            <a:r>
              <a:rPr lang="pt-BR" dirty="0" smtClean="0"/>
              <a:t>dinamismo e do crescimento econômico em cenário de restrição fiscal</a:t>
            </a:r>
          </a:p>
          <a:p>
            <a:r>
              <a:rPr lang="pt-BR" dirty="0" smtClean="0"/>
              <a:t>Setores estratégicos: turismo, energia, </a:t>
            </a:r>
            <a:r>
              <a:rPr lang="pt-BR" dirty="0" smtClean="0"/>
              <a:t>agricultura, mineração</a:t>
            </a:r>
            <a:endParaRPr lang="pt-BR" dirty="0" smtClean="0"/>
          </a:p>
          <a:p>
            <a:r>
              <a:rPr lang="pt-BR" dirty="0" smtClean="0"/>
              <a:t>Maior abertura ao comércio internacional e à entrada de investimentos externos</a:t>
            </a:r>
          </a:p>
          <a:p>
            <a:r>
              <a:rPr lang="pt-BR" dirty="0" smtClean="0"/>
              <a:t>Impulso à estabilização fiscal e reformas </a:t>
            </a:r>
            <a:r>
              <a:rPr lang="pt-BR" dirty="0" smtClean="0"/>
              <a:t>estruturais e </a:t>
            </a:r>
            <a:r>
              <a:rPr lang="pt-BR" dirty="0" smtClean="0"/>
              <a:t>regulatórias: redução do tamanho do Estado, aumento da eficiência pública, ampliação da segurança jurídica no ambiente de negócios</a:t>
            </a:r>
            <a:endParaRPr lang="pt-BR" dirty="0" smtClean="0"/>
          </a:p>
          <a:p>
            <a:r>
              <a:rPr lang="pt-BR" dirty="0" smtClean="0"/>
              <a:t>Grande foco no combate ao crime organizado e na melhora da segurança pública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1802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Conclusão: mensagens-chave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Momento positivo para buscar acesso ao mercado equatoriano: estabilidade </a:t>
            </a:r>
            <a:r>
              <a:rPr lang="pt-BR" dirty="0" smtClean="0"/>
              <a:t>monetária e recuperação </a:t>
            </a:r>
            <a:r>
              <a:rPr lang="pt-BR" dirty="0" smtClean="0"/>
              <a:t>econômica e </a:t>
            </a:r>
            <a:r>
              <a:rPr lang="pt-BR" dirty="0" smtClean="0"/>
              <a:t>melhora do ambiente de negócios.</a:t>
            </a:r>
          </a:p>
          <a:p>
            <a:r>
              <a:rPr lang="pt-BR" dirty="0" smtClean="0"/>
              <a:t>Maior abertura econômica e comercial projetada pelo governo </a:t>
            </a:r>
            <a:r>
              <a:rPr lang="pt-BR" dirty="0" err="1" smtClean="0"/>
              <a:t>Noboa</a:t>
            </a:r>
            <a:r>
              <a:rPr lang="pt-BR" dirty="0" smtClean="0"/>
              <a:t> poderá oferecer novas oportunidades ao Brasil e a outros parceiros.</a:t>
            </a:r>
          </a:p>
          <a:p>
            <a:r>
              <a:rPr lang="pt-BR" dirty="0" smtClean="0"/>
              <a:t>Produtos brasileiros, inclusive </a:t>
            </a:r>
            <a:r>
              <a:rPr lang="pt-BR" dirty="0" smtClean="0"/>
              <a:t>produtos cosméticos, de higiene pessoal e de perfumaria, têm </a:t>
            </a:r>
            <a:r>
              <a:rPr lang="pt-BR" dirty="0" smtClean="0"/>
              <a:t>boa aceitação no mercado equatoriano.</a:t>
            </a:r>
          </a:p>
          <a:p>
            <a:r>
              <a:rPr lang="pt-BR" dirty="0" smtClean="0"/>
              <a:t>Indústria é ator central para impulsionar aprofundamento das relações comerciais entre Brasil e </a:t>
            </a:r>
            <a:r>
              <a:rPr lang="pt-BR" dirty="0" smtClean="0"/>
              <a:t>Equador.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397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77335" y="1555239"/>
            <a:ext cx="8596668" cy="1826581"/>
          </a:xfrm>
        </p:spPr>
        <p:txBody>
          <a:bodyPr/>
          <a:lstStyle/>
          <a:p>
            <a:pPr algn="ctr"/>
            <a:r>
              <a:rPr lang="pt-BR" dirty="0" smtClean="0"/>
              <a:t>Obrigado!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>
          <a:xfrm>
            <a:off x="677335" y="3783724"/>
            <a:ext cx="8596668" cy="1614634"/>
          </a:xfrm>
        </p:spPr>
        <p:txBody>
          <a:bodyPr>
            <a:normAutofit/>
          </a:bodyPr>
          <a:lstStyle/>
          <a:p>
            <a:r>
              <a:rPr lang="pt-BR" dirty="0" smtClean="0"/>
              <a:t>Contatos:</a:t>
            </a:r>
          </a:p>
          <a:p>
            <a:r>
              <a:rPr lang="pt-BR" dirty="0" smtClean="0"/>
              <a:t>- (+593) 2227-7300</a:t>
            </a:r>
          </a:p>
          <a:p>
            <a:r>
              <a:rPr lang="pt-BR" dirty="0" smtClean="0"/>
              <a:t>- secom.quito@itamaraty.gov.br</a:t>
            </a:r>
            <a:endParaRPr lang="pt-BR" dirty="0" smtClean="0">
              <a:hlinkClick r:id="rId2"/>
            </a:endParaRPr>
          </a:p>
          <a:p>
            <a:pPr marL="342900" indent="-342900"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3003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Macroeconomia: situação atual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0949885"/>
              </p:ext>
            </p:extLst>
          </p:nvPr>
        </p:nvGraphicFramePr>
        <p:xfrm>
          <a:off x="677692" y="1250460"/>
          <a:ext cx="8596310" cy="4743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5715"/>
                <a:gridCol w="1513490"/>
                <a:gridCol w="1597572"/>
                <a:gridCol w="1734207"/>
                <a:gridCol w="1475326"/>
              </a:tblGrid>
              <a:tr h="40692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2025</a:t>
                      </a:r>
                      <a:endParaRPr lang="pt-BR" dirty="0"/>
                    </a:p>
                  </a:txBody>
                  <a:tcPr/>
                </a:tc>
              </a:tr>
              <a:tr h="40692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População (milhões)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17,7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17,8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17,97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18,13</a:t>
                      </a:r>
                      <a:endParaRPr lang="pt-BR" sz="1600" dirty="0"/>
                    </a:p>
                  </a:txBody>
                  <a:tcPr/>
                </a:tc>
              </a:tr>
              <a:tr h="40692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PIB (US$</a:t>
                      </a:r>
                      <a:r>
                        <a:rPr lang="pt-BR" sz="1600" baseline="0" dirty="0" smtClean="0"/>
                        <a:t> </a:t>
                      </a:r>
                      <a:r>
                        <a:rPr lang="pt-BR" sz="1600" baseline="0" dirty="0" smtClean="0"/>
                        <a:t>bilhões – preços correntes)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116,1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121,1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124,7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130,53 (FMI)*</a:t>
                      </a:r>
                      <a:endParaRPr lang="pt-BR" sz="1600" dirty="0"/>
                    </a:p>
                  </a:txBody>
                  <a:tcPr/>
                </a:tc>
              </a:tr>
              <a:tr h="599929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PIB (var.</a:t>
                      </a:r>
                      <a:r>
                        <a:rPr lang="pt-BR" sz="1600" baseline="0" dirty="0" smtClean="0"/>
                        <a:t>)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5,9%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2%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-2,0%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3,2% (FMI</a:t>
                      </a:r>
                      <a:r>
                        <a:rPr lang="pt-BR" sz="1600" baseline="0" dirty="0" smtClean="0"/>
                        <a:t>)-3,8% (BCE)*</a:t>
                      </a:r>
                      <a:endParaRPr lang="pt-BR" sz="1600" dirty="0"/>
                    </a:p>
                  </a:txBody>
                  <a:tcPr/>
                </a:tc>
              </a:tr>
              <a:tr h="40692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PIB per capita (US</a:t>
                      </a:r>
                      <a:r>
                        <a:rPr lang="pt-BR" sz="1600" dirty="0" smtClean="0"/>
                        <a:t>$</a:t>
                      </a:r>
                      <a:r>
                        <a:rPr lang="pt-BR" sz="1600" baseline="0" dirty="0" smtClean="0"/>
                        <a:t> - preços correntes</a:t>
                      </a:r>
                      <a:r>
                        <a:rPr lang="pt-BR" sz="1600" dirty="0" smtClean="0"/>
                        <a:t>)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6.560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6.790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6.940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7.210 (FMI)*</a:t>
                      </a:r>
                      <a:endParaRPr lang="pt-BR" sz="1600" dirty="0"/>
                    </a:p>
                  </a:txBody>
                  <a:tcPr/>
                </a:tc>
              </a:tr>
              <a:tr h="40692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Inflação </a:t>
                      </a:r>
                      <a:r>
                        <a:rPr lang="pt-BR" sz="1600" dirty="0" smtClean="0"/>
                        <a:t>(acumulada</a:t>
                      </a:r>
                      <a:r>
                        <a:rPr lang="pt-BR" sz="1600" baseline="0" dirty="0" smtClean="0"/>
                        <a:t> anual</a:t>
                      </a:r>
                      <a:r>
                        <a:rPr lang="pt-BR" sz="1600" dirty="0" smtClean="0"/>
                        <a:t>)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3,7%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1,3%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0,5%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1,91%</a:t>
                      </a:r>
                      <a:endParaRPr lang="pt-BR" sz="1600" dirty="0"/>
                    </a:p>
                  </a:txBody>
                  <a:tcPr/>
                </a:tc>
              </a:tr>
              <a:tr h="40692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Desemprego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3,8%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3,6%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3,4%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4%</a:t>
                      </a:r>
                      <a:endParaRPr lang="pt-BR" sz="1600" dirty="0"/>
                    </a:p>
                  </a:txBody>
                  <a:tcPr/>
                </a:tc>
              </a:tr>
              <a:tr h="40692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Exportações de bens e serviços (a.a.)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5,5%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6,7%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4,8%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7,93%</a:t>
                      </a:r>
                      <a:endParaRPr lang="pt-BR" sz="1600" dirty="0"/>
                    </a:p>
                  </a:txBody>
                  <a:tcPr/>
                </a:tc>
              </a:tr>
              <a:tr h="606135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Importações de bens e serviços (a.a.)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10,0%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2,5%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-3,2%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11,46%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118538" y="5947240"/>
            <a:ext cx="44038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 smtClean="0"/>
              <a:t>Fonte: </a:t>
            </a:r>
            <a:r>
              <a:rPr lang="pt-BR" sz="1400" i="1" dirty="0" smtClean="0"/>
              <a:t>BCE, FMI (fev. 2026)</a:t>
            </a:r>
            <a:endParaRPr lang="pt-BR" sz="1400" i="1" dirty="0"/>
          </a:p>
        </p:txBody>
      </p:sp>
    </p:spTree>
    <p:extLst>
      <p:ext uri="{BB962C8B-B14F-4D97-AF65-F5344CB8AC3E}">
        <p14:creationId xmlns:p14="http://schemas.microsoft.com/office/powerpoint/2010/main" val="178436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Vantagens e desafios da economia equatoriana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0190149"/>
              </p:ext>
            </p:extLst>
          </p:nvPr>
        </p:nvGraphicFramePr>
        <p:xfrm>
          <a:off x="677863" y="2160586"/>
          <a:ext cx="8596312" cy="3861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/>
                <a:gridCol w="4298156"/>
              </a:tblGrid>
              <a:tr h="802651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Vantagens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Desafios</a:t>
                      </a:r>
                      <a:endParaRPr lang="pt-BR" dirty="0"/>
                    </a:p>
                  </a:txBody>
                  <a:tcPr/>
                </a:tc>
              </a:tr>
              <a:tr h="3059191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t-BR" dirty="0" smtClean="0"/>
                        <a:t>Dolarização,</a:t>
                      </a:r>
                      <a:r>
                        <a:rPr lang="pt-BR" baseline="0" dirty="0" smtClean="0"/>
                        <a:t> estabilidade monetária e baixa </a:t>
                      </a:r>
                      <a:r>
                        <a:rPr lang="pt-BR" baseline="0" dirty="0" smtClean="0"/>
                        <a:t>inflação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BR" baseline="0" dirty="0" smtClean="0"/>
                        <a:t>Retomada do dinamismo econômico (PIB nominal e per capita)</a:t>
                      </a:r>
                      <a:endParaRPr lang="pt-BR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BR" baseline="0" dirty="0" smtClean="0"/>
                        <a:t>Alta dotação de recursos naturais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BR" dirty="0" smtClean="0"/>
                        <a:t>Bancos bem estruturados e envolvidos no comércio exterior (BNDES </a:t>
                      </a:r>
                      <a:r>
                        <a:rPr lang="pt-BR" dirty="0" err="1" smtClean="0"/>
                        <a:t>Exim</a:t>
                      </a:r>
                      <a:r>
                        <a:rPr lang="pt-BR" dirty="0" smtClean="0"/>
                        <a:t>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BR" dirty="0" smtClean="0"/>
                        <a:t>Hábitos</a:t>
                      </a:r>
                      <a:r>
                        <a:rPr lang="pt-BR" baseline="0" dirty="0" smtClean="0"/>
                        <a:t> de consumo similares ao Brasil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t-BR" baseline="0" dirty="0" smtClean="0"/>
                        <a:t>Gargalos em energia elétrica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BR" baseline="0" dirty="0" smtClean="0"/>
                        <a:t>Baixo nível de IED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BR" baseline="0" dirty="0" smtClean="0"/>
                        <a:t>Alta </a:t>
                      </a:r>
                      <a:r>
                        <a:rPr lang="pt-BR" baseline="0" dirty="0" smtClean="0"/>
                        <a:t>informalidade do mercado de trabalho </a:t>
                      </a:r>
                      <a:r>
                        <a:rPr lang="pt-BR" baseline="0" dirty="0" smtClean="0"/>
                        <a:t>(mais de 60</a:t>
                      </a:r>
                      <a:r>
                        <a:rPr lang="pt-BR" baseline="0" dirty="0" smtClean="0"/>
                        <a:t>%)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BR" baseline="0" dirty="0" smtClean="0"/>
                        <a:t>Ambiente regulatório complexo com primazia estatal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BR" baseline="0" dirty="0" smtClean="0"/>
                        <a:t>Oferta </a:t>
                      </a:r>
                      <a:r>
                        <a:rPr lang="pt-BR" baseline="0" dirty="0" smtClean="0"/>
                        <a:t>de </a:t>
                      </a:r>
                      <a:r>
                        <a:rPr lang="pt-BR" baseline="0" dirty="0" smtClean="0"/>
                        <a:t>crédito (embora o crédito produtivo tenha aumentado quase 20% no interanual até novembro de 2025)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6926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Consumo das famílias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Resultados recentes: -10,6% (2020); +11,1 (2021); +6,0% (2022); +4,2% (2023); -1,3% (2024)</a:t>
            </a:r>
          </a:p>
          <a:p>
            <a:r>
              <a:rPr lang="pt-BR" dirty="0" smtClean="0"/>
              <a:t>2024: queda do valor agregado bruto da indústria de bens de consumo em razão de apagões; diminuição de vendas diretas de eletrodomésticos (-20,8%) e de importação de automóveis (-35%); recuperação no último trimestre (+1,5% geral e +45,8% em roupas e calçados).</a:t>
            </a:r>
          </a:p>
          <a:p>
            <a:r>
              <a:rPr lang="pt-BR" dirty="0" smtClean="0"/>
              <a:t>2025: </a:t>
            </a:r>
            <a:r>
              <a:rPr lang="pt-BR" dirty="0" smtClean="0"/>
              <a:t>retomada </a:t>
            </a:r>
            <a:r>
              <a:rPr lang="pt-BR" dirty="0" smtClean="0"/>
              <a:t>do consumo </a:t>
            </a:r>
            <a:r>
              <a:rPr lang="pt-BR" dirty="0" smtClean="0"/>
              <a:t>(aumento interanual de vendas locais em 8,6% até outubro de 2025; aumento significativo do ICC desde outubro de 2025) em </a:t>
            </a:r>
            <a:r>
              <a:rPr lang="pt-BR" dirty="0" smtClean="0"/>
              <a:t>razão </a:t>
            </a:r>
            <a:r>
              <a:rPr lang="pt-BR" dirty="0" smtClean="0"/>
              <a:t>do maior dinamismo econômico, da inflação controlada e da maior oferta de crédito (+12,6% interanual até novembro de 2025; redução de taxas de juros bancárias) </a:t>
            </a:r>
            <a:r>
              <a:rPr lang="pt-BR" dirty="0" smtClean="0"/>
              <a:t>e melhora do mercado de </a:t>
            </a:r>
            <a:r>
              <a:rPr lang="pt-BR" dirty="0" smtClean="0"/>
              <a:t>trabalho (baixa taxa de desemprego, aumento incremental da formalização)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087365" y="6004042"/>
            <a:ext cx="4403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 smtClean="0"/>
              <a:t>Fonte: Banco Central do </a:t>
            </a:r>
            <a:r>
              <a:rPr lang="pt-BR" sz="1400" i="1" dirty="0" smtClean="0"/>
              <a:t>Equador, Ministério das Finanças do Equador</a:t>
            </a:r>
            <a:endParaRPr lang="pt-BR" sz="1400" i="1" dirty="0"/>
          </a:p>
        </p:txBody>
      </p:sp>
    </p:spTree>
    <p:extLst>
      <p:ext uri="{BB962C8B-B14F-4D97-AF65-F5344CB8AC3E}">
        <p14:creationId xmlns:p14="http://schemas.microsoft.com/office/powerpoint/2010/main" val="42983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Divisões regionais</a:t>
            </a:r>
            <a:endParaRPr lang="pt-BR" dirty="0"/>
          </a:p>
        </p:txBody>
      </p:sp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613" y="1618594"/>
            <a:ext cx="8374812" cy="4423432"/>
          </a:xfrm>
        </p:spPr>
      </p:pic>
    </p:spTree>
    <p:extLst>
      <p:ext uri="{BB962C8B-B14F-4D97-AF65-F5344CB8AC3E}">
        <p14:creationId xmlns:p14="http://schemas.microsoft.com/office/powerpoint/2010/main" val="2007513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Comércio exterior: dados gerais</a:t>
            </a:r>
            <a:endParaRPr lang="pt-BR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6278376"/>
              </p:ext>
            </p:extLst>
          </p:nvPr>
        </p:nvGraphicFramePr>
        <p:xfrm>
          <a:off x="677690" y="1561499"/>
          <a:ext cx="8596312" cy="404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903"/>
                <a:gridCol w="6972409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2025 </a:t>
                      </a:r>
                      <a:r>
                        <a:rPr lang="pt-BR" dirty="0" smtClean="0"/>
                        <a:t>(US$ milhões)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Exportações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37.150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Importações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30.920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Saldo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6.200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Corrente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68.070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Grau de abertura (</a:t>
                      </a:r>
                      <a:r>
                        <a:rPr lang="pt-BR" dirty="0" smtClean="0"/>
                        <a:t>X+M/PIB*)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52,2%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Principais destinos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EUA </a:t>
                      </a:r>
                      <a:r>
                        <a:rPr lang="pt-BR" dirty="0" smtClean="0"/>
                        <a:t>(18,4</a:t>
                      </a:r>
                      <a:r>
                        <a:rPr lang="pt-BR" dirty="0" smtClean="0"/>
                        <a:t>%); Panamá (</a:t>
                      </a:r>
                      <a:r>
                        <a:rPr lang="pt-BR" dirty="0" smtClean="0"/>
                        <a:t>17,3%);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baseline="0" dirty="0" smtClean="0"/>
                        <a:t>China (</a:t>
                      </a:r>
                      <a:r>
                        <a:rPr lang="pt-BR" baseline="0" dirty="0" smtClean="0"/>
                        <a:t>16,1%); </a:t>
                      </a:r>
                      <a:r>
                        <a:rPr lang="pt-BR" baseline="0" dirty="0" smtClean="0"/>
                        <a:t>Países Baixos </a:t>
                      </a:r>
                      <a:r>
                        <a:rPr lang="pt-BR" baseline="0" dirty="0" smtClean="0"/>
                        <a:t>(4,3</a:t>
                      </a:r>
                      <a:r>
                        <a:rPr lang="pt-BR" baseline="0" dirty="0" smtClean="0"/>
                        <a:t>%); </a:t>
                      </a:r>
                      <a:r>
                        <a:rPr lang="pt-BR" baseline="0" dirty="0" smtClean="0"/>
                        <a:t>Espanha </a:t>
                      </a:r>
                      <a:r>
                        <a:rPr lang="pt-BR" baseline="0" dirty="0" smtClean="0"/>
                        <a:t>(</a:t>
                      </a:r>
                      <a:r>
                        <a:rPr lang="pt-BR" baseline="0" dirty="0" smtClean="0"/>
                        <a:t>3,4%)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Principais origens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EUA (</a:t>
                      </a:r>
                      <a:r>
                        <a:rPr lang="pt-BR" dirty="0" smtClean="0"/>
                        <a:t>27,91%); </a:t>
                      </a:r>
                      <a:r>
                        <a:rPr lang="pt-BR" dirty="0" smtClean="0"/>
                        <a:t>China </a:t>
                      </a:r>
                      <a:r>
                        <a:rPr lang="pt-BR" dirty="0" smtClean="0"/>
                        <a:t>(25,43%); </a:t>
                      </a:r>
                      <a:r>
                        <a:rPr lang="pt-BR" dirty="0" smtClean="0"/>
                        <a:t>Colômbia </a:t>
                      </a:r>
                      <a:r>
                        <a:rPr lang="pt-BR" dirty="0" smtClean="0"/>
                        <a:t>(6,17%); </a:t>
                      </a:r>
                      <a:r>
                        <a:rPr lang="pt-BR" baseline="0" dirty="0" smtClean="0"/>
                        <a:t>Peru (3,46%); </a:t>
                      </a:r>
                      <a:r>
                        <a:rPr lang="pt-BR" dirty="0" smtClean="0"/>
                        <a:t>Brasil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baseline="0" dirty="0" smtClean="0"/>
                        <a:t>(</a:t>
                      </a:r>
                      <a:r>
                        <a:rPr lang="pt-BR" baseline="0" dirty="0" smtClean="0"/>
                        <a:t>3,4%)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677334" y="5610259"/>
            <a:ext cx="4403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i="1" dirty="0" smtClean="0"/>
              <a:t>Fonte: </a:t>
            </a:r>
            <a:r>
              <a:rPr lang="pt-BR" sz="1400" i="1" dirty="0" smtClean="0"/>
              <a:t>BCE</a:t>
            </a:r>
          </a:p>
          <a:p>
            <a:pPr algn="just"/>
            <a:r>
              <a:rPr lang="pt-BR" sz="1400" i="1" dirty="0" smtClean="0"/>
              <a:t>*Projeção do FMI</a:t>
            </a:r>
            <a:endParaRPr lang="pt-BR" sz="1400" i="1" dirty="0"/>
          </a:p>
        </p:txBody>
      </p:sp>
    </p:spTree>
    <p:extLst>
      <p:ext uri="{BB962C8B-B14F-4D97-AF65-F5344CB8AC3E}">
        <p14:creationId xmlns:p14="http://schemas.microsoft.com/office/powerpoint/2010/main" val="157503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Comércio exterior: principais produtos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5224078"/>
              </p:ext>
            </p:extLst>
          </p:nvPr>
        </p:nvGraphicFramePr>
        <p:xfrm>
          <a:off x="677690" y="1236518"/>
          <a:ext cx="8596312" cy="5344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/>
                <a:gridCol w="4298156"/>
              </a:tblGrid>
              <a:tr h="330038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Exportações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Importações</a:t>
                      </a:r>
                      <a:endParaRPr lang="pt-BR" sz="1600" dirty="0"/>
                    </a:p>
                  </a:txBody>
                  <a:tcPr/>
                </a:tc>
              </a:tr>
              <a:tr h="356015"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1. </a:t>
                      </a:r>
                      <a:r>
                        <a:rPr lang="pt-BR" sz="1500" dirty="0" smtClean="0"/>
                        <a:t>Camarão </a:t>
                      </a:r>
                      <a:r>
                        <a:rPr lang="pt-BR" sz="1500" dirty="0" smtClean="0"/>
                        <a:t>(</a:t>
                      </a:r>
                      <a:r>
                        <a:rPr lang="pt-BR" sz="1500" dirty="0" smtClean="0"/>
                        <a:t>22,61%)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1. </a:t>
                      </a:r>
                      <a:r>
                        <a:rPr lang="pt-BR" sz="1500" dirty="0" smtClean="0"/>
                        <a:t>Combustíveis fósseis (11,93%)</a:t>
                      </a:r>
                      <a:endParaRPr lang="pt-BR" sz="1500" dirty="0"/>
                    </a:p>
                  </a:txBody>
                  <a:tcPr/>
                </a:tc>
              </a:tr>
              <a:tr h="540062"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2. </a:t>
                      </a:r>
                      <a:r>
                        <a:rPr lang="pt-BR" sz="1500" dirty="0" smtClean="0"/>
                        <a:t>Petróleo</a:t>
                      </a:r>
                      <a:r>
                        <a:rPr lang="pt-BR" sz="1500" baseline="0" dirty="0" smtClean="0"/>
                        <a:t> e derivados </a:t>
                      </a:r>
                      <a:r>
                        <a:rPr lang="pt-BR" sz="1500" baseline="0" dirty="0" smtClean="0"/>
                        <a:t>(</a:t>
                      </a:r>
                      <a:r>
                        <a:rPr lang="pt-BR" sz="1500" baseline="0" dirty="0" smtClean="0"/>
                        <a:t>20,86%)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2. </a:t>
                      </a:r>
                      <a:r>
                        <a:rPr lang="pt-BR" sz="1500" dirty="0" smtClean="0"/>
                        <a:t>Naftas dissolventes e outros óleos</a:t>
                      </a:r>
                      <a:r>
                        <a:rPr lang="pt-BR" sz="1500" baseline="0" dirty="0" smtClean="0"/>
                        <a:t> de petróleo (6,62%)</a:t>
                      </a:r>
                      <a:endParaRPr lang="pt-BR" sz="1500" dirty="0"/>
                    </a:p>
                  </a:txBody>
                  <a:tcPr/>
                </a:tc>
              </a:tr>
              <a:tr h="356015"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3. </a:t>
                      </a:r>
                      <a:r>
                        <a:rPr lang="pt-BR" sz="1500" dirty="0" smtClean="0"/>
                        <a:t>Cacau e suas preparações </a:t>
                      </a:r>
                      <a:r>
                        <a:rPr lang="pt-BR" sz="1500" dirty="0" smtClean="0"/>
                        <a:t>(</a:t>
                      </a:r>
                      <a:r>
                        <a:rPr lang="pt-BR" sz="1500" dirty="0" smtClean="0"/>
                        <a:t>12,56%)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3. </a:t>
                      </a:r>
                      <a:r>
                        <a:rPr lang="pt-BR" sz="1500" dirty="0" smtClean="0"/>
                        <a:t>Automóveis de passageiros (3,08%)</a:t>
                      </a:r>
                      <a:endParaRPr lang="pt-BR" sz="1500" dirty="0"/>
                    </a:p>
                  </a:txBody>
                  <a:tcPr/>
                </a:tc>
              </a:tr>
              <a:tr h="540062"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4. </a:t>
                      </a:r>
                      <a:r>
                        <a:rPr lang="pt-BR" sz="1500" dirty="0" smtClean="0"/>
                        <a:t>Banana</a:t>
                      </a:r>
                      <a:r>
                        <a:rPr lang="pt-BR" sz="1500" baseline="0" dirty="0" smtClean="0"/>
                        <a:t> </a:t>
                      </a:r>
                      <a:r>
                        <a:rPr lang="pt-BR" sz="1500" dirty="0" smtClean="0"/>
                        <a:t>(11,47%)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4. </a:t>
                      </a:r>
                      <a:r>
                        <a:rPr lang="pt-BR" sz="1500" dirty="0" smtClean="0"/>
                        <a:t>Medicamentos para uso humano ou veterinário</a:t>
                      </a:r>
                      <a:r>
                        <a:rPr lang="pt-BR" sz="1500" baseline="0" dirty="0" smtClean="0"/>
                        <a:t> (2,81%)</a:t>
                      </a:r>
                      <a:endParaRPr lang="pt-BR" sz="1500" dirty="0"/>
                    </a:p>
                  </a:txBody>
                  <a:tcPr/>
                </a:tc>
              </a:tr>
              <a:tr h="521608"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5. Minérios </a:t>
                      </a:r>
                      <a:r>
                        <a:rPr lang="pt-BR" sz="1500" dirty="0" smtClean="0"/>
                        <a:t>(11,20%)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5. </a:t>
                      </a:r>
                      <a:r>
                        <a:rPr lang="pt-BR" sz="1500" dirty="0" smtClean="0"/>
                        <a:t>Outras manufaturas de metais</a:t>
                      </a:r>
                      <a:r>
                        <a:rPr lang="pt-BR" sz="1500" baseline="0" dirty="0" smtClean="0"/>
                        <a:t> (2,68%)</a:t>
                      </a:r>
                      <a:endParaRPr lang="pt-BR" sz="1500" dirty="0"/>
                    </a:p>
                  </a:txBody>
                  <a:tcPr/>
                </a:tc>
              </a:tr>
              <a:tr h="356015"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6. </a:t>
                      </a:r>
                      <a:r>
                        <a:rPr lang="pt-BR" sz="1500" dirty="0" smtClean="0"/>
                        <a:t>Conservas de peixes (4,97%)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6. </a:t>
                      </a:r>
                      <a:r>
                        <a:rPr lang="pt-BR" sz="1500" dirty="0" smtClean="0"/>
                        <a:t>Maquinário</a:t>
                      </a:r>
                      <a:r>
                        <a:rPr lang="pt-BR" sz="1500" baseline="0" dirty="0" smtClean="0"/>
                        <a:t> industrial e suas peças (2,52%)</a:t>
                      </a:r>
                      <a:endParaRPr lang="pt-BR" sz="1500" dirty="0"/>
                    </a:p>
                  </a:txBody>
                  <a:tcPr/>
                </a:tc>
              </a:tr>
              <a:tr h="540062"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7. </a:t>
                      </a:r>
                      <a:r>
                        <a:rPr lang="pt-BR" sz="1500" dirty="0" smtClean="0"/>
                        <a:t>Flores naturais (2,81%)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7. </a:t>
                      </a:r>
                      <a:r>
                        <a:rPr lang="pt-BR" sz="1500" dirty="0" smtClean="0"/>
                        <a:t>Tortas e outros resíduos</a:t>
                      </a:r>
                      <a:r>
                        <a:rPr lang="pt-BR" sz="1500" baseline="0" dirty="0" smtClean="0"/>
                        <a:t> sólidos da extração de óleo de soja</a:t>
                      </a:r>
                      <a:r>
                        <a:rPr lang="pt-BR" sz="1500" dirty="0" smtClean="0"/>
                        <a:t> (2,45%)</a:t>
                      </a:r>
                      <a:endParaRPr lang="pt-BR" sz="1500" dirty="0"/>
                    </a:p>
                  </a:txBody>
                  <a:tcPr/>
                </a:tc>
              </a:tr>
              <a:tr h="540062"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8. </a:t>
                      </a:r>
                      <a:r>
                        <a:rPr lang="pt-BR" sz="1500" dirty="0" smtClean="0"/>
                        <a:t>Outras</a:t>
                      </a:r>
                      <a:r>
                        <a:rPr lang="pt-BR" sz="1500" baseline="0" dirty="0" smtClean="0"/>
                        <a:t> frutas</a:t>
                      </a:r>
                      <a:r>
                        <a:rPr lang="pt-BR" sz="1500" dirty="0" smtClean="0"/>
                        <a:t> (1,33%)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8. </a:t>
                      </a:r>
                      <a:r>
                        <a:rPr lang="pt-BR" sz="1500" dirty="0" smtClean="0"/>
                        <a:t>Aparelhos telefônicos,</a:t>
                      </a:r>
                      <a:r>
                        <a:rPr lang="pt-BR" sz="1500" baseline="0" dirty="0" smtClean="0"/>
                        <a:t> inclusive celulares </a:t>
                      </a:r>
                      <a:r>
                        <a:rPr lang="pt-BR" sz="1500" dirty="0" smtClean="0"/>
                        <a:t>(2,30%)</a:t>
                      </a:r>
                      <a:endParaRPr lang="pt-BR" sz="1500" dirty="0"/>
                    </a:p>
                  </a:txBody>
                  <a:tcPr/>
                </a:tc>
              </a:tr>
              <a:tr h="540062"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9. Madeira </a:t>
                      </a:r>
                      <a:r>
                        <a:rPr lang="pt-BR" sz="1500" dirty="0" smtClean="0"/>
                        <a:t>(1,21%)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9. </a:t>
                      </a:r>
                      <a:r>
                        <a:rPr lang="pt-BR" sz="1500" dirty="0" smtClean="0"/>
                        <a:t>Automóveis</a:t>
                      </a:r>
                      <a:r>
                        <a:rPr lang="pt-BR" sz="1500" baseline="0" dirty="0" smtClean="0"/>
                        <a:t> para transporte de mercadorias (1,94%)</a:t>
                      </a:r>
                      <a:endParaRPr lang="pt-BR" sz="1500" dirty="0"/>
                    </a:p>
                  </a:txBody>
                  <a:tcPr/>
                </a:tc>
              </a:tr>
              <a:tr h="356015"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10. </a:t>
                      </a:r>
                      <a:r>
                        <a:rPr lang="pt-BR" sz="1500" dirty="0" smtClean="0"/>
                        <a:t>Atum e pescado (0,94%)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10. </a:t>
                      </a:r>
                      <a:r>
                        <a:rPr lang="pt-BR" sz="1500" dirty="0" smtClean="0"/>
                        <a:t>Trigo e centeio (1,75%)</a:t>
                      </a:r>
                      <a:endParaRPr lang="pt-BR" sz="1500" dirty="0"/>
                    </a:p>
                  </a:txBody>
                  <a:tcPr/>
                </a:tc>
              </a:tr>
              <a:tr h="315036"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Subtotal: </a:t>
                      </a:r>
                      <a:r>
                        <a:rPr lang="pt-BR" sz="1500" dirty="0" smtClean="0"/>
                        <a:t>89,96%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Subtotal: </a:t>
                      </a:r>
                      <a:r>
                        <a:rPr lang="pt-BR" sz="1500" dirty="0" smtClean="0"/>
                        <a:t>38,08%</a:t>
                      </a:r>
                      <a:endParaRPr lang="pt-BR" sz="15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77334" y="6527569"/>
            <a:ext cx="44038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i="1" dirty="0" smtClean="0"/>
              <a:t>Fonte: </a:t>
            </a:r>
            <a:r>
              <a:rPr lang="pt-BR" sz="1400" i="1" dirty="0" smtClean="0"/>
              <a:t>BCE</a:t>
            </a:r>
            <a:endParaRPr lang="pt-BR" sz="1400" i="1" dirty="0"/>
          </a:p>
        </p:txBody>
      </p:sp>
    </p:spTree>
    <p:extLst>
      <p:ext uri="{BB962C8B-B14F-4D97-AF65-F5344CB8AC3E}">
        <p14:creationId xmlns:p14="http://schemas.microsoft.com/office/powerpoint/2010/main" val="163621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Comércio exterior: acordos e negociações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Acordos regionais: Bolívia-Colômbia-Peru (CAN), México (AAPR-29), Cuba (ACE-46), MERCOSUL-CAN (ACE-59), El Salvador (AAP-46), Chile (ACE-75).</a:t>
            </a:r>
          </a:p>
          <a:p>
            <a:r>
              <a:rPr lang="pt-BR" dirty="0" smtClean="0"/>
              <a:t>Acordos de Livre Comércio: União Europeia-CAN, Reino Unido-CAN, EFTA, Costa Rica </a:t>
            </a:r>
          </a:p>
          <a:p>
            <a:r>
              <a:rPr lang="pt-BR" dirty="0" smtClean="0"/>
              <a:t>Maior acordo em vigência: Equador-China, em vigor desde 1/5/2024.</a:t>
            </a:r>
          </a:p>
          <a:p>
            <a:r>
              <a:rPr lang="pt-BR" dirty="0" smtClean="0"/>
              <a:t>Negociações interrompidas: Aliança do Pacífico</a:t>
            </a:r>
          </a:p>
          <a:p>
            <a:r>
              <a:rPr lang="pt-BR" dirty="0" smtClean="0"/>
              <a:t>Negociações concluídas: Canadá e Coreia do </a:t>
            </a:r>
            <a:r>
              <a:rPr lang="pt-BR" dirty="0" smtClean="0"/>
              <a:t>Sul; e </a:t>
            </a:r>
            <a:r>
              <a:rPr lang="pt-BR" dirty="0" smtClean="0"/>
              <a:t>UE (investimentos)</a:t>
            </a:r>
            <a:endParaRPr lang="pt-BR" dirty="0" smtClean="0"/>
          </a:p>
          <a:p>
            <a:r>
              <a:rPr lang="pt-BR" dirty="0" smtClean="0"/>
              <a:t>Novas frentes: Estados </a:t>
            </a:r>
            <a:r>
              <a:rPr lang="pt-BR" dirty="0" smtClean="0"/>
              <a:t>Unidos (conclusão substantiva), </a:t>
            </a:r>
            <a:r>
              <a:rPr lang="pt-BR" dirty="0" smtClean="0"/>
              <a:t>Emirados Árabes Unidos, Panamá e República Dominicana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6903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Comércio exterior: Brasil-Equador</a:t>
            </a:r>
            <a:endParaRPr lang="pt-BR" dirty="0"/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22715390"/>
              </p:ext>
            </p:extLst>
          </p:nvPr>
        </p:nvGraphicFramePr>
        <p:xfrm>
          <a:off x="677863" y="2160588"/>
          <a:ext cx="418306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5766"/>
                <a:gridCol w="1045766"/>
                <a:gridCol w="1045766"/>
                <a:gridCol w="10457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 smtClean="0"/>
                        <a:t>(US$</a:t>
                      </a:r>
                      <a:r>
                        <a:rPr lang="pt-BR" sz="1050" baseline="0" dirty="0" smtClean="0"/>
                        <a:t> milhões)</a:t>
                      </a:r>
                      <a:endParaRPr lang="pt-B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2025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Exportações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1.110,2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971,4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1.097,1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Importações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104,2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118,3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114,8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Saldo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1.006,0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853,1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982,3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Corrente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1.214,3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1.089,7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1.211,9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Espaço Reservado para Conteúdo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89561585"/>
              </p:ext>
            </p:extLst>
          </p:nvPr>
        </p:nvGraphicFramePr>
        <p:xfrm>
          <a:off x="5089352" y="1446848"/>
          <a:ext cx="4184650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2325"/>
                <a:gridCol w="2092325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Principais produtos</a:t>
                      </a:r>
                      <a:r>
                        <a:rPr lang="pt-BR" sz="1500" baseline="0" dirty="0" smtClean="0"/>
                        <a:t> </a:t>
                      </a:r>
                      <a:r>
                        <a:rPr lang="pt-BR" sz="1500" dirty="0" smtClean="0"/>
                        <a:t>[CUCI-D]</a:t>
                      </a:r>
                      <a:endParaRPr lang="pt-BR" sz="15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Brasil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Equador</a:t>
                      </a:r>
                      <a:endParaRPr lang="pt-BR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 algn="ctr">
                        <a:buAutoNum type="arabicPeriod"/>
                      </a:pPr>
                      <a:r>
                        <a:rPr lang="pt-BR" sz="1500" dirty="0" smtClean="0"/>
                        <a:t>Veículos (</a:t>
                      </a:r>
                      <a:r>
                        <a:rPr lang="pt-BR" sz="1500" dirty="0" smtClean="0"/>
                        <a:t>10,2%)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1. Metais não-ferrosos (</a:t>
                      </a:r>
                      <a:r>
                        <a:rPr lang="pt-BR" sz="1500" dirty="0" smtClean="0"/>
                        <a:t>22%)</a:t>
                      </a:r>
                      <a:endParaRPr lang="pt-BR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2. </a:t>
                      </a:r>
                      <a:r>
                        <a:rPr lang="pt-BR" sz="1500" dirty="0" smtClean="0"/>
                        <a:t>Papel, cartão e artigos </a:t>
                      </a:r>
                      <a:r>
                        <a:rPr lang="pt-BR" sz="1500" dirty="0" smtClean="0"/>
                        <a:t>de pasta de celulose </a:t>
                      </a:r>
                      <a:r>
                        <a:rPr lang="pt-BR" sz="1500" dirty="0" smtClean="0"/>
                        <a:t>(9,4%)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2. Pescado, crustáceos e moluscos </a:t>
                      </a:r>
                      <a:r>
                        <a:rPr lang="pt-BR" sz="1500" dirty="0" smtClean="0"/>
                        <a:t>(19%)</a:t>
                      </a:r>
                      <a:endParaRPr lang="pt-BR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3. Máquinas e </a:t>
                      </a:r>
                      <a:r>
                        <a:rPr lang="pt-BR" sz="1500" dirty="0" smtClean="0"/>
                        <a:t>aparelhos especializados para uso industrial</a:t>
                      </a:r>
                      <a:r>
                        <a:rPr lang="pt-BR" sz="1500" baseline="0" dirty="0" smtClean="0"/>
                        <a:t>(6,9%)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3. Minérios metálicos e sucata (</a:t>
                      </a:r>
                      <a:r>
                        <a:rPr lang="pt-BR" sz="1500" dirty="0" smtClean="0"/>
                        <a:t>13,6%)</a:t>
                      </a:r>
                      <a:endParaRPr lang="pt-BR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4.</a:t>
                      </a:r>
                      <a:r>
                        <a:rPr lang="pt-BR" sz="1500" baseline="0" dirty="0" smtClean="0"/>
                        <a:t> </a:t>
                      </a:r>
                      <a:r>
                        <a:rPr lang="pt-BR" sz="1500" baseline="0" dirty="0" smtClean="0"/>
                        <a:t>Máquinas e equipamentos industriais </a:t>
                      </a:r>
                      <a:r>
                        <a:rPr lang="pt-BR" sz="1500" baseline="0" dirty="0" smtClean="0"/>
                        <a:t>(</a:t>
                      </a:r>
                      <a:r>
                        <a:rPr lang="pt-BR" sz="1500" baseline="0" dirty="0" smtClean="0"/>
                        <a:t>6,2%)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4. Preparações</a:t>
                      </a:r>
                      <a:r>
                        <a:rPr lang="pt-BR" sz="1500" baseline="0" dirty="0" smtClean="0"/>
                        <a:t> de açúcar e mel </a:t>
                      </a:r>
                      <a:r>
                        <a:rPr lang="pt-BR" sz="1500" baseline="0" dirty="0" smtClean="0"/>
                        <a:t>(7,7%)</a:t>
                      </a:r>
                      <a:endParaRPr lang="pt-BR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5. </a:t>
                      </a:r>
                      <a:r>
                        <a:rPr lang="pt-BR" sz="1500" dirty="0" smtClean="0"/>
                        <a:t>Café, chá, cacau e especiarias (4,6%)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5. Plásticos</a:t>
                      </a:r>
                      <a:r>
                        <a:rPr lang="pt-BR" sz="1500" baseline="0" dirty="0" smtClean="0"/>
                        <a:t> em formas não primárias </a:t>
                      </a:r>
                      <a:r>
                        <a:rPr lang="pt-BR" sz="1500" baseline="0" dirty="0" smtClean="0"/>
                        <a:t>(5,3%)</a:t>
                      </a:r>
                      <a:endParaRPr lang="pt-BR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Subtotal: </a:t>
                      </a:r>
                      <a:r>
                        <a:rPr lang="pt-BR" sz="1500" dirty="0" smtClean="0"/>
                        <a:t>37,3%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Subtotal: </a:t>
                      </a:r>
                      <a:r>
                        <a:rPr lang="pt-BR" sz="1500" dirty="0" smtClean="0"/>
                        <a:t>67,6%</a:t>
                      </a:r>
                      <a:endParaRPr lang="pt-BR" sz="15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5089352" y="6445568"/>
            <a:ext cx="440383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i="1" dirty="0" smtClean="0"/>
              <a:t>Fonte: COMEXSTAT/MDIC</a:t>
            </a:r>
            <a:endParaRPr lang="pt-BR" sz="1300" i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77334" y="4014788"/>
            <a:ext cx="44038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 smtClean="0"/>
              <a:t>Fonte: COMEXSTAT/MDIC</a:t>
            </a:r>
            <a:endParaRPr lang="pt-BR" sz="1400" i="1" dirty="0"/>
          </a:p>
        </p:txBody>
      </p:sp>
    </p:spTree>
    <p:extLst>
      <p:ext uri="{BB962C8B-B14F-4D97-AF65-F5344CB8AC3E}">
        <p14:creationId xmlns:p14="http://schemas.microsoft.com/office/powerpoint/2010/main" val="23105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2266</TotalTime>
  <Words>1786</Words>
  <Application>Microsoft Office PowerPoint</Application>
  <PresentationFormat>Widescreen</PresentationFormat>
  <Paragraphs>214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Facetado</vt:lpstr>
      <vt:lpstr>Panorama do Equador e seu contexto macroeconômico</vt:lpstr>
      <vt:lpstr>Macroeconomia: situação atual</vt:lpstr>
      <vt:lpstr>Vantagens e desafios da economia equatoriana</vt:lpstr>
      <vt:lpstr>Consumo das famílias</vt:lpstr>
      <vt:lpstr>Divisões regionais</vt:lpstr>
      <vt:lpstr>Comércio exterior: dados gerais</vt:lpstr>
      <vt:lpstr>Comércio exterior: principais produtos</vt:lpstr>
      <vt:lpstr>Comércio exterior: acordos e negociações</vt:lpstr>
      <vt:lpstr>Comércio exterior: Brasil-Equador</vt:lpstr>
      <vt:lpstr>Comércio exterior: características da relação bilateral</vt:lpstr>
      <vt:lpstr>Setor de cosméticos, higiene pessoal e perfumaria: panorama equatoriano</vt:lpstr>
      <vt:lpstr>Setor de cosméticos, higiene pessoal e perfumaria: relação com o mundo</vt:lpstr>
      <vt:lpstr>Setor de cosméticos, higiene pessoal e perfumaria: relação com o Brasil</vt:lpstr>
      <vt:lpstr>Governo Noboa: perspectivas 2026-2029</vt:lpstr>
      <vt:lpstr>Conclusão: mensagens-chave</vt:lpstr>
      <vt:lpstr>Obrigado!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Panorama do Equador e seu contexto macroeconômico</dc:title>
  <dc:creator>Rodrigo Cruvinel Barenho</dc:creator>
  <cp:lastModifiedBy>Alessandro de Rezende Pinto</cp:lastModifiedBy>
  <cp:revision>68</cp:revision>
  <dcterms:created xsi:type="dcterms:W3CDTF">2025-05-27T16:57:06Z</dcterms:created>
  <dcterms:modified xsi:type="dcterms:W3CDTF">2026-02-26T01:43:37Z</dcterms:modified>
</cp:coreProperties>
</file>